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57" r:id="rId4"/>
    <p:sldId id="270" r:id="rId5"/>
    <p:sldId id="271" r:id="rId6"/>
    <p:sldId id="258" r:id="rId7"/>
    <p:sldId id="272" r:id="rId8"/>
    <p:sldId id="259" r:id="rId9"/>
    <p:sldId id="260" r:id="rId10"/>
    <p:sldId id="274" r:id="rId11"/>
    <p:sldId id="273" r:id="rId12"/>
    <p:sldId id="263" r:id="rId13"/>
    <p:sldId id="275" r:id="rId14"/>
    <p:sldId id="268" r:id="rId15"/>
    <p:sldId id="262" r:id="rId16"/>
    <p:sldId id="261" r:id="rId17"/>
    <p:sldId id="264" r:id="rId18"/>
    <p:sldId id="265" r:id="rId19"/>
    <p:sldId id="266" r:id="rId20"/>
    <p:sldId id="267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1D849-E8A9-4D7E-B48E-D4D10234A50F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F6A2E-E880-4883-9D35-C47979B79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6A2E-E880-4883-9D35-C47979B79D9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6A2E-E880-4883-9D35-C47979B79D9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6A2E-E880-4883-9D35-C47979B79D9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6A2E-E880-4883-9D35-C47979B79D9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6A2E-E880-4883-9D35-C47979B79D9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6A2E-E880-4883-9D35-C47979B79D9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6A2E-E880-4883-9D35-C47979B79D9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6A2E-E880-4883-9D35-C47979B79D9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6A2E-E880-4883-9D35-C47979B79D9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6A2E-E880-4883-9D35-C47979B79D9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6A2E-E880-4883-9D35-C47979B79D9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6A2E-E880-4883-9D35-C47979B79D9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6A2E-E880-4883-9D35-C47979B79D9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6A2E-E880-4883-9D35-C47979B79D9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6A2E-E880-4883-9D35-C47979B79D9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6A2E-E880-4883-9D35-C47979B79D9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6A2E-E880-4883-9D35-C47979B79D9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6A2E-E880-4883-9D35-C47979B79D9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6A2E-E880-4883-9D35-C47979B79D9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6A2E-E880-4883-9D35-C47979B79D9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45A4-40C0-4E7D-996C-1504CA641E5F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73E9-A607-488C-BFB5-70B2D921CA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45A4-40C0-4E7D-996C-1504CA641E5F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73E9-A607-488C-BFB5-70B2D921CA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45A4-40C0-4E7D-996C-1504CA641E5F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73E9-A607-488C-BFB5-70B2D921CA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45A4-40C0-4E7D-996C-1504CA641E5F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73E9-A607-488C-BFB5-70B2D921CA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45A4-40C0-4E7D-996C-1504CA641E5F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73E9-A607-488C-BFB5-70B2D921CA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45A4-40C0-4E7D-996C-1504CA641E5F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73E9-A607-488C-BFB5-70B2D921CA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45A4-40C0-4E7D-996C-1504CA641E5F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73E9-A607-488C-BFB5-70B2D921CA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45A4-40C0-4E7D-996C-1504CA641E5F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73E9-A607-488C-BFB5-70B2D921CA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45A4-40C0-4E7D-996C-1504CA641E5F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73E9-A607-488C-BFB5-70B2D921CA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45A4-40C0-4E7D-996C-1504CA641E5F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73E9-A607-488C-BFB5-70B2D921CA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45A4-40C0-4E7D-996C-1504CA641E5F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73E9-A607-488C-BFB5-70B2D921CA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Collin McConkey\My Documents\My Pictures\CGRV001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45A4-40C0-4E7D-996C-1504CA641E5F}" type="datetimeFigureOut">
              <a:rPr lang="en-US" smtClean="0"/>
              <a:pPr/>
              <a:t>1/11/2010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073E9-A607-488C-BFB5-70B2D921CA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d.edu/3310/PowerPoints/ChemicalReactions.pp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8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d.edu/3310/PowerPoints/WeatheringandErosion.pp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://www.uhd.edu/3310/PowerPoints/Water.ppt" TargetMode="Externa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29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uhd.edu/3310/PowerPoints/WeatheringandErosion.pp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2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d.edu/3310/PowerPoints/AtomsandMolecules.pp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NS3310 – Physical Science Studies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Rocks and Minerals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 Holds Silicate Minerals Together?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6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We’ve already seen that carbonate minerals form from ionic bonds, but what holds silicate minerals together?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Silicate minerals are held together by covalent bonds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periodic-tabl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00400" y="3810000"/>
            <a:ext cx="5406287" cy="2895600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457200" y="4800600"/>
            <a:ext cx="2685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Let’s learn more: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Story of Granite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Granite is an intrusive igneous rock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Granite is composed of silicate minerals (feldspar, quartz, mica, and </a:t>
            </a:r>
            <a:r>
              <a:rPr lang="en-US" dirty="0" err="1" smtClean="0">
                <a:solidFill>
                  <a:schemeClr val="bg1"/>
                </a:solidFill>
              </a:rPr>
              <a:t>horneblende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Granite is coarse-grained because the crystals formed slowly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Most of the earth’s continental crust is made of granite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Most of this granite formed as intrusions into the earth’s crust</a:t>
            </a:r>
          </a:p>
        </p:txBody>
      </p:sp>
      <p:pic>
        <p:nvPicPr>
          <p:cNvPr id="4" name="Picture 5" descr="gran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05600" y="1371600"/>
            <a:ext cx="1114425" cy="885825"/>
          </a:xfrm>
          <a:prstGeom prst="rect">
            <a:avLst/>
          </a:prstGeom>
          <a:noFill/>
          <a:ln/>
        </p:spPr>
      </p:pic>
      <p:pic>
        <p:nvPicPr>
          <p:cNvPr id="50178" name="Picture 2" descr="http://www.bugsinthenews.com/Enchanted%20Rock/004_400_CU_Enchanted_Rock_from_pavilion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5680075"/>
            <a:ext cx="1335424" cy="1101725"/>
          </a:xfrm>
          <a:prstGeom prst="rect">
            <a:avLst/>
          </a:prstGeom>
          <a:noFill/>
        </p:spPr>
      </p:pic>
      <p:pic>
        <p:nvPicPr>
          <p:cNvPr id="50180" name="Picture 4" descr="http://www.bugsinthenews.com/Enchanted%20Rock/003_400_WA_Enchanted_Rock_from_pavil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5638800"/>
            <a:ext cx="15240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Igneous Rocks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Intrusive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Granite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Diorite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Gabbro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Porphyry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Extrusive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Basalt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Andesite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Glass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Scoria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Obsidian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Pumice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Pyroclastic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Tuff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Rhyolite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bowe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33800" y="1905000"/>
            <a:ext cx="5030680" cy="38862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Story of Gneiss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Gneiss is a metamorphic rock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This means that it is altered from existing rock but was not completely melted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minerals in a gneiss have re-crystallized and formed light and dark bands due to heat and pressure exerted on the rock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Gneiss has many stories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6" descr="gnei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181600"/>
            <a:ext cx="1143000" cy="1046163"/>
          </a:xfrm>
          <a:prstGeom prst="rect">
            <a:avLst/>
          </a:prstGeom>
          <a:noFill/>
        </p:spPr>
      </p:pic>
      <p:pic>
        <p:nvPicPr>
          <p:cNvPr id="52226" name="Picture 2" descr="http://mulch.cropsoil.uga.edu/soilsandhydrology/images/Gnei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5181600"/>
            <a:ext cx="1200150" cy="1069848"/>
          </a:xfrm>
          <a:prstGeom prst="rect">
            <a:avLst/>
          </a:prstGeom>
          <a:noFill/>
        </p:spPr>
      </p:pic>
      <p:pic>
        <p:nvPicPr>
          <p:cNvPr id="52230" name="Picture 6" descr="http://skywalker.cochise.edu/wellerr/rocks/mtrx/6mrx-gneiss-flat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5181600"/>
            <a:ext cx="1366343" cy="990599"/>
          </a:xfrm>
          <a:prstGeom prst="rect">
            <a:avLst/>
          </a:prstGeom>
          <a:noFill/>
        </p:spPr>
      </p:pic>
      <p:pic>
        <p:nvPicPr>
          <p:cNvPr id="52232" name="Picture 8" descr="http://stloe.most.go.th/html/lo_index/LOcanada2/207/images/2_7_1e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7620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Rock Cycle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5410200"/>
          </a:xfrm>
        </p:spPr>
        <p:txBody>
          <a:bodyPr>
            <a:normAutofit fontScale="40000" lnSpcReduction="20000"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Igneous rocks are formed from magma cooling in the earth’s crust or lava cooling on the surface.</a:t>
            </a:r>
          </a:p>
          <a:p>
            <a:endParaRPr lang="en-US" sz="4500" dirty="0" smtClean="0">
              <a:solidFill>
                <a:schemeClr val="bg1"/>
              </a:solidFill>
            </a:endParaRPr>
          </a:p>
          <a:p>
            <a:r>
              <a:rPr lang="en-US" sz="4500" dirty="0" smtClean="0">
                <a:solidFill>
                  <a:schemeClr val="bg1"/>
                </a:solidFill>
              </a:rPr>
              <a:t>Sedimentary rocks are formed from the weathered pieces of existing rock.</a:t>
            </a:r>
          </a:p>
          <a:p>
            <a:endParaRPr lang="en-US" sz="4500" dirty="0" smtClean="0">
              <a:solidFill>
                <a:schemeClr val="bg1"/>
              </a:solidFill>
            </a:endParaRPr>
          </a:p>
          <a:p>
            <a:r>
              <a:rPr lang="en-US" sz="4500" dirty="0" smtClean="0">
                <a:solidFill>
                  <a:schemeClr val="bg1"/>
                </a:solidFill>
              </a:rPr>
              <a:t>Metamorphic rocks are formed by the </a:t>
            </a:r>
            <a:r>
              <a:rPr lang="en-US" sz="4500" dirty="0" err="1" smtClean="0">
                <a:solidFill>
                  <a:schemeClr val="bg1"/>
                </a:solidFill>
              </a:rPr>
              <a:t>recrystallization</a:t>
            </a:r>
            <a:r>
              <a:rPr lang="en-US" sz="4500" dirty="0" smtClean="0">
                <a:solidFill>
                  <a:schemeClr val="bg1"/>
                </a:solidFill>
              </a:rPr>
              <a:t> of existing rocks.</a:t>
            </a:r>
          </a:p>
          <a:p>
            <a:endParaRPr lang="en-US" sz="4500" dirty="0" smtClean="0">
              <a:solidFill>
                <a:schemeClr val="bg1"/>
              </a:solidFill>
            </a:endParaRPr>
          </a:p>
          <a:p>
            <a:r>
              <a:rPr lang="en-US" sz="4500" u="sng" dirty="0" smtClean="0">
                <a:solidFill>
                  <a:schemeClr val="bg1"/>
                </a:solidFill>
              </a:rPr>
              <a:t>All</a:t>
            </a:r>
            <a:r>
              <a:rPr lang="en-US" sz="4500" dirty="0" smtClean="0">
                <a:solidFill>
                  <a:schemeClr val="bg1"/>
                </a:solidFill>
              </a:rPr>
              <a:t> rocks are susceptible to weathering and erosion.</a:t>
            </a:r>
          </a:p>
          <a:p>
            <a:endParaRPr lang="en-US" sz="4500" dirty="0" smtClean="0">
              <a:solidFill>
                <a:schemeClr val="bg1"/>
              </a:solidFill>
            </a:endParaRPr>
          </a:p>
          <a:p>
            <a:r>
              <a:rPr lang="en-US" sz="4500" u="sng" dirty="0" smtClean="0">
                <a:solidFill>
                  <a:schemeClr val="bg1"/>
                </a:solidFill>
              </a:rPr>
              <a:t>All</a:t>
            </a:r>
            <a:r>
              <a:rPr lang="en-US" sz="4500" dirty="0" smtClean="0">
                <a:solidFill>
                  <a:schemeClr val="bg1"/>
                </a:solidFill>
              </a:rPr>
              <a:t> rocks are also susceptible to metamorphism.</a:t>
            </a:r>
          </a:p>
          <a:p>
            <a:endParaRPr lang="en-US" sz="4500" dirty="0" smtClean="0">
              <a:solidFill>
                <a:schemeClr val="bg1"/>
              </a:solidFill>
            </a:endParaRPr>
          </a:p>
          <a:p>
            <a:r>
              <a:rPr lang="en-US" sz="4500" dirty="0" smtClean="0">
                <a:solidFill>
                  <a:schemeClr val="bg1"/>
                </a:solidFill>
              </a:rPr>
              <a:t>All rocks can be </a:t>
            </a:r>
            <a:r>
              <a:rPr lang="en-US" sz="4500" dirty="0" err="1" smtClean="0">
                <a:solidFill>
                  <a:schemeClr val="bg1"/>
                </a:solidFill>
              </a:rPr>
              <a:t>subducted</a:t>
            </a:r>
            <a:r>
              <a:rPr lang="en-US" sz="4500" dirty="0" smtClean="0">
                <a:solidFill>
                  <a:schemeClr val="bg1"/>
                </a:solidFill>
              </a:rPr>
              <a:t> and re-melted </a:t>
            </a:r>
            <a:r>
              <a:rPr lang="en-US" sz="2900" dirty="0" smtClean="0">
                <a:solidFill>
                  <a:schemeClr val="bg1">
                    <a:lumMod val="65000"/>
                  </a:schemeClr>
                </a:solidFill>
              </a:rPr>
              <a:t>(though the continents preserve rocks formed throughout earth’s history because they float higher in the mantle than do the oceans).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4500" dirty="0" smtClean="0">
                <a:solidFill>
                  <a:schemeClr val="bg1"/>
                </a:solidFill>
              </a:rPr>
              <a:t>The rock cycle is a continuous process! </a:t>
            </a:r>
            <a:endParaRPr lang="en-US" sz="4500" dirty="0">
              <a:solidFill>
                <a:schemeClr val="bg1"/>
              </a:solidFill>
            </a:endParaRPr>
          </a:p>
        </p:txBody>
      </p:sp>
      <p:pic>
        <p:nvPicPr>
          <p:cNvPr id="5" name="Picture 4" descr="rockcycl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47800"/>
            <a:ext cx="3981294" cy="2690958"/>
          </a:xfrm>
          <a:prstGeom prst="rect">
            <a:avLst/>
          </a:prstGeom>
        </p:spPr>
      </p:pic>
      <p:pic>
        <p:nvPicPr>
          <p:cNvPr id="6" name="Picture 5" descr="nathist0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191000"/>
            <a:ext cx="2926784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You can Use Texture and Mineral Composition to Identify Rocks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Igneous Rocks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Intrusive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Extrusive</a:t>
            </a:r>
          </a:p>
          <a:p>
            <a:pPr lvl="1">
              <a:defRPr/>
            </a:pPr>
            <a:r>
              <a:rPr lang="en-US" sz="2000" dirty="0" err="1" smtClean="0">
                <a:solidFill>
                  <a:schemeClr val="bg1"/>
                </a:solidFill>
              </a:rPr>
              <a:t>Pyroclastic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Sedimentary Rocks</a:t>
            </a:r>
          </a:p>
          <a:p>
            <a:pPr lvl="1">
              <a:defRPr/>
            </a:pPr>
            <a:r>
              <a:rPr lang="en-US" sz="2000" dirty="0" err="1" smtClean="0">
                <a:solidFill>
                  <a:schemeClr val="bg1"/>
                </a:solidFill>
              </a:rPr>
              <a:t>Clastic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Chemical</a:t>
            </a:r>
          </a:p>
          <a:p>
            <a:pPr lvl="1">
              <a:defRPr/>
            </a:pPr>
            <a:r>
              <a:rPr lang="en-US" sz="2000" dirty="0" err="1" smtClean="0">
                <a:solidFill>
                  <a:schemeClr val="bg1"/>
                </a:solidFill>
              </a:rPr>
              <a:t>Bioclastic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Metamorphic Rocks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Foliated</a:t>
            </a:r>
          </a:p>
          <a:p>
            <a:pPr lvl="1">
              <a:defRPr/>
            </a:pPr>
            <a:r>
              <a:rPr lang="en-US" sz="2000" dirty="0" err="1" smtClean="0">
                <a:solidFill>
                  <a:schemeClr val="bg1"/>
                </a:solidFill>
              </a:rPr>
              <a:t>Unfoliated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6" name="Picture 4" descr="sco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77000" y="1981200"/>
            <a:ext cx="1295400" cy="940210"/>
          </a:xfrm>
          <a:prstGeom prst="rect">
            <a:avLst/>
          </a:prstGeom>
          <a:noFill/>
          <a:ln/>
        </p:spPr>
      </p:pic>
      <p:pic>
        <p:nvPicPr>
          <p:cNvPr id="7" name="Picture 5" descr="sh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24400" y="3733800"/>
            <a:ext cx="1428750" cy="1076325"/>
          </a:xfrm>
          <a:prstGeom prst="rect">
            <a:avLst/>
          </a:prstGeom>
          <a:noFill/>
          <a:ln/>
        </p:spPr>
      </p:pic>
      <p:pic>
        <p:nvPicPr>
          <p:cNvPr id="8" name="Picture 6" descr="schis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5486400"/>
            <a:ext cx="1143000" cy="781050"/>
          </a:xfrm>
          <a:prstGeom prst="rect">
            <a:avLst/>
          </a:prstGeom>
          <a:noFill/>
        </p:spPr>
      </p:pic>
      <p:pic>
        <p:nvPicPr>
          <p:cNvPr id="12" name="Picture 4" descr="unusual rock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76800" y="1981200"/>
            <a:ext cx="1209675" cy="981075"/>
          </a:xfrm>
          <a:prstGeom prst="rect">
            <a:avLst/>
          </a:prstGeom>
          <a:noFill/>
          <a:ln/>
        </p:spPr>
      </p:pic>
      <p:pic>
        <p:nvPicPr>
          <p:cNvPr id="13" name="Picture 5" descr="grani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29000" y="1981200"/>
            <a:ext cx="1114425" cy="885825"/>
          </a:xfrm>
          <a:prstGeom prst="rect">
            <a:avLst/>
          </a:prstGeom>
          <a:noFill/>
          <a:ln/>
        </p:spPr>
      </p:pic>
      <p:pic>
        <p:nvPicPr>
          <p:cNvPr id="14" name="Picture 6" descr="gneis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5334000"/>
            <a:ext cx="1143000" cy="1046163"/>
          </a:xfrm>
          <a:prstGeom prst="rect">
            <a:avLst/>
          </a:prstGeom>
          <a:noFill/>
        </p:spPr>
      </p:pic>
      <p:pic>
        <p:nvPicPr>
          <p:cNvPr id="15" name="Picture 7" descr="limeston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3200" y="3657600"/>
            <a:ext cx="1143000" cy="1119188"/>
          </a:xfrm>
          <a:prstGeom prst="rect">
            <a:avLst/>
          </a:prstGeom>
          <a:noFill/>
        </p:spPr>
      </p:pic>
      <p:pic>
        <p:nvPicPr>
          <p:cNvPr id="16" name="Picture 4" descr="conglomerat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276600" y="3810000"/>
            <a:ext cx="1143000" cy="859168"/>
          </a:xfrm>
          <a:prstGeom prst="rect">
            <a:avLst/>
          </a:prstGeom>
          <a:noFill/>
          <a:ln/>
        </p:spPr>
      </p:pic>
      <p:pic>
        <p:nvPicPr>
          <p:cNvPr id="17" name="Picture 5" descr="marbl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553200" y="5181600"/>
            <a:ext cx="1143000" cy="1031311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Types of Rocks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Igneous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Intrusive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Extrusive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err="1" smtClean="0">
                <a:solidFill>
                  <a:schemeClr val="bg1"/>
                </a:solidFill>
              </a:rPr>
              <a:t>Pyroclastic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endParaRPr lang="en-US" sz="1800" dirty="0" smtClean="0">
              <a:solidFill>
                <a:schemeClr val="bg1"/>
              </a:solidFill>
            </a:endParaRPr>
          </a:p>
          <a:p>
            <a:pPr lvl="0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Sedimentary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Chemical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Precipitates and </a:t>
            </a:r>
            <a:r>
              <a:rPr lang="en-US" sz="1600" dirty="0" err="1" smtClean="0">
                <a:solidFill>
                  <a:schemeClr val="bg1"/>
                </a:solidFill>
              </a:rPr>
              <a:t>Evaporites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2">
              <a:lnSpc>
                <a:spcPct val="80000"/>
              </a:lnSpc>
              <a:defRPr/>
            </a:pPr>
            <a:r>
              <a:rPr lang="en-US" sz="1600" dirty="0" err="1" smtClean="0">
                <a:solidFill>
                  <a:schemeClr val="bg1"/>
                </a:solidFill>
              </a:rPr>
              <a:t>Fossiliferous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800" dirty="0" err="1" smtClean="0">
                <a:solidFill>
                  <a:schemeClr val="bg1"/>
                </a:solidFill>
              </a:rPr>
              <a:t>Clastic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2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Sorted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Unsorted</a:t>
            </a:r>
          </a:p>
          <a:p>
            <a:pPr lvl="2">
              <a:lnSpc>
                <a:spcPct val="80000"/>
              </a:lnSpc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pPr lvl="0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Metamorphic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Foliated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err="1" smtClean="0">
                <a:solidFill>
                  <a:schemeClr val="bg1"/>
                </a:solidFill>
              </a:rPr>
              <a:t>Unfoliated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7" name="Picture 6" descr="rkcirc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133600"/>
            <a:ext cx="4196408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Sedimentary Rocks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Sediment Formation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Mechanical and Chemical Weathering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Sediment Transport</a:t>
            </a:r>
          </a:p>
          <a:p>
            <a:pPr lvl="1"/>
            <a:r>
              <a:rPr lang="en-US" u="sng" dirty="0" smtClean="0">
                <a:solidFill>
                  <a:schemeClr val="bg1"/>
                </a:solidFill>
              </a:rPr>
              <a:t>Water</a:t>
            </a:r>
            <a:r>
              <a:rPr lang="en-US" dirty="0" smtClean="0">
                <a:solidFill>
                  <a:schemeClr val="bg1"/>
                </a:solidFill>
              </a:rPr>
              <a:t>, Ice, Wind and Gravity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Sediment Deposition</a:t>
            </a:r>
          </a:p>
          <a:p>
            <a:pPr lvl="1"/>
            <a:r>
              <a:rPr lang="en-US" u="sng" dirty="0" smtClean="0">
                <a:solidFill>
                  <a:schemeClr val="bg1"/>
                </a:solidFill>
              </a:rPr>
              <a:t>Weathering and Erosion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Environment of Deposition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rockcycle.gif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895600"/>
            <a:ext cx="3299012" cy="3505200"/>
          </a:xfrm>
          <a:prstGeom prst="rect">
            <a:avLst/>
          </a:prstGeom>
        </p:spPr>
      </p:pic>
      <p:pic>
        <p:nvPicPr>
          <p:cNvPr id="5" name="Picture 4" descr="flood.bmp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1240" y="1066800"/>
            <a:ext cx="1697960" cy="16206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 smtClean="0">
                <a:solidFill>
                  <a:schemeClr val="bg1"/>
                </a:solidFill>
              </a:rPr>
              <a:t>Clastic</a:t>
            </a:r>
            <a:r>
              <a:rPr lang="en-US" b="1" dirty="0" smtClean="0">
                <a:solidFill>
                  <a:schemeClr val="bg1"/>
                </a:solidFill>
              </a:rPr>
              <a:t> Sedimentary Rocks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Unsorted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Conglomerate</a:t>
            </a:r>
          </a:p>
          <a:p>
            <a:pPr lvl="1"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Breccia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Sorted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Quartz Sandstone</a:t>
            </a:r>
          </a:p>
          <a:p>
            <a:pPr lvl="1"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Arkose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Graywacke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Siltstone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Shale</a:t>
            </a:r>
          </a:p>
          <a:p>
            <a:endParaRPr lang="en-US" dirty="0"/>
          </a:p>
        </p:txBody>
      </p:sp>
      <p:pic>
        <p:nvPicPr>
          <p:cNvPr id="6" name="Picture 4" descr="conglomer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57600" y="1905000"/>
            <a:ext cx="1419225" cy="1066800"/>
          </a:xfrm>
          <a:prstGeom prst="rect">
            <a:avLst/>
          </a:prstGeom>
          <a:noFill/>
          <a:ln/>
        </p:spPr>
      </p:pic>
      <p:pic>
        <p:nvPicPr>
          <p:cNvPr id="7" name="Picture 5" descr="sandst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10000" y="3276600"/>
            <a:ext cx="1152525" cy="1114425"/>
          </a:xfrm>
          <a:prstGeom prst="rect">
            <a:avLst/>
          </a:prstGeom>
          <a:noFill/>
          <a:ln/>
        </p:spPr>
      </p:pic>
      <p:pic>
        <p:nvPicPr>
          <p:cNvPr id="8" name="Picture 6" descr="sha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648200"/>
            <a:ext cx="1428750" cy="1076325"/>
          </a:xfrm>
          <a:prstGeom prst="rect">
            <a:avLst/>
          </a:prstGeom>
          <a:noFill/>
        </p:spPr>
      </p:pic>
      <p:pic>
        <p:nvPicPr>
          <p:cNvPr id="9" name="Picture 7" descr="clastic_sed_rock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1524000"/>
            <a:ext cx="3590925" cy="483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Chemical Sedimentary Rocks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Precipitates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Limestone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Dolomite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Travertine</a:t>
            </a:r>
          </a:p>
          <a:p>
            <a:pPr lvl="1"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Chert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en-US" sz="2800" dirty="0" err="1" smtClean="0">
                <a:solidFill>
                  <a:schemeClr val="bg1"/>
                </a:solidFill>
              </a:rPr>
              <a:t>Evaporites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Gypsum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Halite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4" descr="hal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05200" y="4953000"/>
            <a:ext cx="1152525" cy="990600"/>
          </a:xfrm>
          <a:prstGeom prst="rect">
            <a:avLst/>
          </a:prstGeom>
          <a:noFill/>
          <a:ln/>
        </p:spPr>
      </p:pic>
      <p:pic>
        <p:nvPicPr>
          <p:cNvPr id="7" name="Picture 5" descr="gyps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05200" y="3962400"/>
            <a:ext cx="1152525" cy="838200"/>
          </a:xfrm>
          <a:prstGeom prst="rect">
            <a:avLst/>
          </a:prstGeom>
          <a:noFill/>
          <a:ln/>
        </p:spPr>
      </p:pic>
      <p:pic>
        <p:nvPicPr>
          <p:cNvPr id="8" name="Picture 6" descr="che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1828800"/>
            <a:ext cx="1104900" cy="876300"/>
          </a:xfrm>
          <a:prstGeom prst="rect">
            <a:avLst/>
          </a:prstGeom>
          <a:noFill/>
        </p:spPr>
      </p:pic>
      <p:pic>
        <p:nvPicPr>
          <p:cNvPr id="9" name="Picture 7" descr="travert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2819400"/>
            <a:ext cx="1266825" cy="933450"/>
          </a:xfrm>
          <a:prstGeom prst="rect">
            <a:avLst/>
          </a:prstGeom>
          <a:noFill/>
        </p:spPr>
      </p:pic>
      <p:pic>
        <p:nvPicPr>
          <p:cNvPr id="10" name="Picture 8" descr="chem_organidc_s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1752600"/>
            <a:ext cx="3275013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Rocks Tell </a:t>
            </a:r>
            <a:r>
              <a:rPr lang="en-US" b="1" dirty="0" smtClean="0">
                <a:solidFill>
                  <a:schemeClr val="bg1"/>
                </a:solidFill>
              </a:rPr>
              <a:t>Stories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Limestone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Basalt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Breccia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Gneiss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rockcycle.gif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524000"/>
            <a:ext cx="4670612" cy="49625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Metamorphic Rocks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 lvl="0">
              <a:defRPr/>
            </a:pPr>
            <a:r>
              <a:rPr lang="en-US" dirty="0" smtClean="0">
                <a:solidFill>
                  <a:schemeClr val="bg1"/>
                </a:solidFill>
              </a:rPr>
              <a:t>Metamorphic Processes</a:t>
            </a:r>
          </a:p>
          <a:p>
            <a:pPr lvl="1">
              <a:defRPr/>
            </a:pPr>
            <a:r>
              <a:rPr lang="en-US" dirty="0" err="1" smtClean="0">
                <a:solidFill>
                  <a:schemeClr val="bg1"/>
                </a:solidFill>
              </a:rPr>
              <a:t>Recrystallization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chemeClr val="bg1"/>
                </a:solidFill>
              </a:rPr>
              <a:t>Rotation</a:t>
            </a:r>
          </a:p>
          <a:p>
            <a:pPr lvl="0"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en-US" dirty="0" smtClean="0">
                <a:solidFill>
                  <a:schemeClr val="bg1"/>
                </a:solidFill>
              </a:rPr>
              <a:t>Regional Metamorphism</a:t>
            </a:r>
          </a:p>
          <a:p>
            <a:pPr lvl="0"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en-US" dirty="0" smtClean="0">
                <a:solidFill>
                  <a:schemeClr val="bg1"/>
                </a:solidFill>
              </a:rPr>
              <a:t>Contact Metamorphism</a:t>
            </a:r>
          </a:p>
          <a:p>
            <a:pPr lvl="0"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Foliated Metamorphic Rocks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Slate</a:t>
            </a:r>
          </a:p>
          <a:p>
            <a:pPr lvl="1"/>
            <a:r>
              <a:rPr lang="en-US" sz="2400" dirty="0" err="1" smtClean="0">
                <a:solidFill>
                  <a:schemeClr val="bg1"/>
                </a:solidFill>
              </a:rPr>
              <a:t>Phyllite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Schist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Gneiss</a:t>
            </a: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Unfoliated</a:t>
            </a:r>
            <a:r>
              <a:rPr lang="en-US" sz="2800" dirty="0" smtClean="0">
                <a:solidFill>
                  <a:schemeClr val="bg1"/>
                </a:solidFill>
              </a:rPr>
              <a:t> Metamorphic Rocks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Marble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Quartzite</a:t>
            </a:r>
          </a:p>
          <a:p>
            <a:pPr lvl="0"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0"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0"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quartz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1752600"/>
            <a:ext cx="1304925" cy="981075"/>
          </a:xfrm>
          <a:prstGeom prst="rect">
            <a:avLst/>
          </a:prstGeom>
          <a:noFill/>
          <a:ln/>
        </p:spPr>
      </p:pic>
      <p:pic>
        <p:nvPicPr>
          <p:cNvPr id="7" name="Picture 5" descr="marb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0" y="4572000"/>
            <a:ext cx="1250950" cy="1128713"/>
          </a:xfrm>
          <a:prstGeom prst="rect">
            <a:avLst/>
          </a:prstGeom>
          <a:noFill/>
          <a:ln/>
        </p:spPr>
      </p:pic>
      <p:pic>
        <p:nvPicPr>
          <p:cNvPr id="8" name="Picture 6" descr="gnei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048000"/>
            <a:ext cx="1228725" cy="1123950"/>
          </a:xfrm>
          <a:prstGeom prst="rect">
            <a:avLst/>
          </a:prstGeom>
          <a:noFill/>
        </p:spPr>
      </p:pic>
      <p:pic>
        <p:nvPicPr>
          <p:cNvPr id="9" name="Picture 4" descr="Contactme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324600" y="1524000"/>
            <a:ext cx="1760538" cy="1981200"/>
          </a:xfrm>
          <a:prstGeom prst="rect">
            <a:avLst/>
          </a:prstGeom>
          <a:noFill/>
          <a:ln/>
        </p:spPr>
      </p:pic>
      <p:pic>
        <p:nvPicPr>
          <p:cNvPr id="10" name="Picture 5" descr="me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400800" y="3733800"/>
            <a:ext cx="1639888" cy="19812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Key Concepts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Minerals are naturally occurring elements and compounds in the earth.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Rocks are combinations of minerals (or in some cases a single mineral) that form the earth’s crust.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Rocks that form from magma, lava or 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pyroclastic</a:t>
            </a:r>
            <a:r>
              <a:rPr lang="en-US" dirty="0" smtClean="0">
                <a:solidFill>
                  <a:schemeClr val="bg1"/>
                </a:solidFill>
              </a:rPr>
              <a:t> material are igneous rocks.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Rocks that form from sediments produced by 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	chemical and physical weathering are called 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	sedimentary rocks.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Rocks that form by </a:t>
            </a:r>
            <a:r>
              <a:rPr lang="en-US" dirty="0" err="1" smtClean="0">
                <a:solidFill>
                  <a:schemeClr val="bg1"/>
                </a:solidFill>
              </a:rPr>
              <a:t>remineralization</a:t>
            </a:r>
            <a:r>
              <a:rPr lang="en-US" dirty="0" smtClean="0">
                <a:solidFill>
                  <a:schemeClr val="bg1"/>
                </a:solidFill>
              </a:rPr>
              <a:t> of existing 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	rocks are metamorphic rocks.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Processes that form and change rocks comprise 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	the rock cycle.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The characteristics of rocks tell their stories!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9" descr="evolg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67400" y="2590800"/>
            <a:ext cx="2888258" cy="34290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Key Questions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What is a rock?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What is a mineral?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What different kinds of rocks are 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	there?</a:t>
            </a:r>
          </a:p>
          <a:p>
            <a:pPr>
              <a:lnSpc>
                <a:spcPct val="80000"/>
              </a:lnSpc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How do rocks and minerals form?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How can you tell them apart?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Can one type of rock change into another type of rock?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Can you tell the story of a rock by “reading” its characteristics?</a:t>
            </a:r>
          </a:p>
        </p:txBody>
      </p:sp>
      <p:pic>
        <p:nvPicPr>
          <p:cNvPr id="4" name="Picture 8" descr="astron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34000" y="1600200"/>
            <a:ext cx="3695254" cy="25908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Story of Limestone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Limestone forms by the precipitation of CaCO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 from solution in ocean water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What is a solution?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What is a precipitate?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CaCO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 is an </a:t>
            </a:r>
            <a:r>
              <a:rPr lang="en-US" dirty="0" err="1" smtClean="0">
                <a:solidFill>
                  <a:schemeClr val="bg1"/>
                </a:solidFill>
              </a:rPr>
              <a:t>ionically</a:t>
            </a:r>
            <a:r>
              <a:rPr lang="en-US" dirty="0" smtClean="0">
                <a:solidFill>
                  <a:schemeClr val="bg1"/>
                </a:solidFill>
              </a:rPr>
              <a:t> bonded salt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What is an ion?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What is an ionic bond?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7" descr="limest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152650"/>
            <a:ext cx="1381327" cy="1352550"/>
          </a:xfrm>
          <a:prstGeom prst="rect">
            <a:avLst/>
          </a:prstGeom>
          <a:noFill/>
        </p:spPr>
      </p:pic>
      <p:pic>
        <p:nvPicPr>
          <p:cNvPr id="4098" name="Picture 2" descr="http://www.sgs.org.sa/content/images/Tuwayq_Mountain_Limesto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800600"/>
            <a:ext cx="2797175" cy="1897004"/>
          </a:xfrm>
          <a:prstGeom prst="rect">
            <a:avLst/>
          </a:prstGeom>
          <a:noFill/>
        </p:spPr>
      </p:pic>
      <p:pic>
        <p:nvPicPr>
          <p:cNvPr id="4100" name="Picture 4" descr="http://images.encarta.msn.com/xrefmedia/sharemed/targets/images/pho/t628/T628794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6628" y="2808794"/>
            <a:ext cx="1546797" cy="1153606"/>
          </a:xfrm>
          <a:prstGeom prst="rect">
            <a:avLst/>
          </a:prstGeom>
          <a:noFill/>
        </p:spPr>
      </p:pic>
      <p:pic>
        <p:nvPicPr>
          <p:cNvPr id="4102" name="Picture 6" descr="http://oursciencepage.com/sedimentary_coqui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3581400"/>
            <a:ext cx="15240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Ions are atoms with more or less electrons than protons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Complex ions can also form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Ionic bonds form between ions due to their electrostatic charges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periodic-tabl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00400" y="3810000"/>
            <a:ext cx="5406287" cy="2895600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457200" y="4800600"/>
            <a:ext cx="2685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Let’s learn more: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3657600" cy="2195163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Most elements in the natural environment exist as ions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PT47f09RGBhu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2237211"/>
            <a:ext cx="8879644" cy="4163589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Story of Basalt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Basalt is formed from minerals crystallizing from lava at the earth’s surface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Basalt is dense and mineral rich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Basalt’s crystals are very fine-grained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Basalt is the most common rock in the ocean floor</a:t>
            </a:r>
          </a:p>
        </p:txBody>
      </p:sp>
      <p:pic>
        <p:nvPicPr>
          <p:cNvPr id="48130" name="Picture 2" descr="http://www.basalt.com.au/_borders/Basa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133600"/>
            <a:ext cx="1968500" cy="1230313"/>
          </a:xfrm>
          <a:prstGeom prst="rect">
            <a:avLst/>
          </a:prstGeom>
          <a:noFill/>
        </p:spPr>
      </p:pic>
      <p:pic>
        <p:nvPicPr>
          <p:cNvPr id="48132" name="Picture 4" descr="http://itc.gsw.edu/faculty/tweiland/basa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1" y="3657600"/>
            <a:ext cx="1624588" cy="1219200"/>
          </a:xfrm>
          <a:prstGeom prst="rect">
            <a:avLst/>
          </a:prstGeom>
          <a:noFill/>
        </p:spPr>
      </p:pic>
      <p:pic>
        <p:nvPicPr>
          <p:cNvPr id="48134" name="Picture 6" descr="http://upload.wikimedia.org/wikipedia/commons/9/96/Basalt-tschechi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486400"/>
            <a:ext cx="1672167" cy="125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Distribution of Elements in the Solar System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defRPr/>
            </a:pPr>
            <a:r>
              <a:rPr lang="en-US" dirty="0" smtClean="0">
                <a:solidFill>
                  <a:schemeClr val="bg1"/>
                </a:solidFill>
              </a:rPr>
              <a:t>Elements in the Sun</a:t>
            </a:r>
          </a:p>
          <a:p>
            <a:pPr lvl="0"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en-US" dirty="0" smtClean="0">
                <a:solidFill>
                  <a:schemeClr val="bg1"/>
                </a:solidFill>
              </a:rPr>
              <a:t>Carbonaceous </a:t>
            </a:r>
            <a:r>
              <a:rPr lang="en-US" dirty="0" err="1" smtClean="0">
                <a:solidFill>
                  <a:schemeClr val="bg1"/>
                </a:solidFill>
              </a:rPr>
              <a:t>Chondrites</a:t>
            </a:r>
            <a:endParaRPr lang="en-US" dirty="0" smtClean="0">
              <a:solidFill>
                <a:schemeClr val="bg1"/>
              </a:solidFill>
            </a:endParaRPr>
          </a:p>
          <a:p>
            <a:pPr lvl="0"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en-US" dirty="0" smtClean="0">
                <a:solidFill>
                  <a:schemeClr val="bg1"/>
                </a:solidFill>
              </a:rPr>
              <a:t>Elements in the Earth’s Core</a:t>
            </a:r>
          </a:p>
          <a:p>
            <a:pPr lvl="0"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en-US" dirty="0" smtClean="0">
                <a:solidFill>
                  <a:schemeClr val="bg1"/>
                </a:solidFill>
              </a:rPr>
              <a:t>Elements in the Earth’s Mantle</a:t>
            </a:r>
          </a:p>
          <a:p>
            <a:pPr lvl="0"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en-US" dirty="0" smtClean="0">
                <a:solidFill>
                  <a:schemeClr val="bg1"/>
                </a:solidFill>
              </a:rPr>
              <a:t>Elements in the Earth’s Crust</a:t>
            </a:r>
          </a:p>
          <a:p>
            <a:pPr lvl="0"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en-US" dirty="0" smtClean="0">
                <a:solidFill>
                  <a:schemeClr val="bg1"/>
                </a:solidFill>
              </a:rPr>
              <a:t>Elements in the Earth’s Hydrosphere and Atmosphere</a:t>
            </a:r>
          </a:p>
        </p:txBody>
      </p:sp>
      <p:pic>
        <p:nvPicPr>
          <p:cNvPr id="6" name="Picture 5" descr="crusta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52800"/>
            <a:ext cx="1905000" cy="1888290"/>
          </a:xfrm>
          <a:prstGeom prst="rect">
            <a:avLst/>
          </a:prstGeom>
        </p:spPr>
      </p:pic>
      <p:pic>
        <p:nvPicPr>
          <p:cNvPr id="7" name="Picture 6" descr="earth-interior-diagra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219200"/>
            <a:ext cx="2381250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Minerals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Minerals are naturally occurring solids formed through geological processes that have a characteristic chemical composition, a highly ordered atomic structure, and specific physical properties</a:t>
            </a:r>
          </a:p>
          <a:p>
            <a:pPr lvl="0">
              <a:lnSpc>
                <a:spcPct val="80000"/>
              </a:lnSpc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0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Chemical Composition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Elemental Minerals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Carbonate Minerals (and others with ionic bonds)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Silicate Minerals (and others with covalent bonds)</a:t>
            </a:r>
          </a:p>
          <a:p>
            <a:pPr lvl="1">
              <a:lnSpc>
                <a:spcPct val="80000"/>
              </a:lnSpc>
              <a:buNone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0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Physical Properties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Crystal Structure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Cleavage and Fracture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Streak and Color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Luster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Hardness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Specific Gravity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Special Properties</a:t>
            </a:r>
          </a:p>
          <a:p>
            <a:endParaRPr lang="en-US" dirty="0"/>
          </a:p>
        </p:txBody>
      </p:sp>
      <p:pic>
        <p:nvPicPr>
          <p:cNvPr id="8" name="Picture 7" descr="cleav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286000"/>
            <a:ext cx="2667000" cy="2667000"/>
          </a:xfrm>
          <a:prstGeom prst="rect">
            <a:avLst/>
          </a:prstGeom>
        </p:spPr>
      </p:pic>
      <p:pic>
        <p:nvPicPr>
          <p:cNvPr id="9" name="Picture 8" descr="mineralcleav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5029200"/>
            <a:ext cx="1981200" cy="1564861"/>
          </a:xfrm>
          <a:prstGeom prst="rect">
            <a:avLst/>
          </a:prstGeom>
        </p:spPr>
      </p:pic>
      <p:pic>
        <p:nvPicPr>
          <p:cNvPr id="10" name="Picture 9" descr="Mohs%20%20sca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4191000"/>
            <a:ext cx="2743200" cy="2057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nyon Form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Canyon Formation</Template>
  <TotalTime>192</TotalTime>
  <Words>682</Words>
  <Application>Microsoft Office PowerPoint</Application>
  <PresentationFormat>On-screen Show (4:3)</PresentationFormat>
  <Paragraphs>252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Canyon Formation</vt:lpstr>
      <vt:lpstr>NS3310 – Physical Science Studies</vt:lpstr>
      <vt:lpstr>Rocks Tell Stories</vt:lpstr>
      <vt:lpstr>Key Questions</vt:lpstr>
      <vt:lpstr>The Story of Limestone</vt:lpstr>
      <vt:lpstr>Ions</vt:lpstr>
      <vt:lpstr>Most elements in the natural environment exist as ions</vt:lpstr>
      <vt:lpstr>The Story of Basalt</vt:lpstr>
      <vt:lpstr>Distribution of Elements in the Solar System</vt:lpstr>
      <vt:lpstr>Minerals</vt:lpstr>
      <vt:lpstr>What Holds Silicate Minerals Together?</vt:lpstr>
      <vt:lpstr>The Story of Granite</vt:lpstr>
      <vt:lpstr>Igneous Rocks</vt:lpstr>
      <vt:lpstr>The Story of Gneiss</vt:lpstr>
      <vt:lpstr>Rock Cycle</vt:lpstr>
      <vt:lpstr>You can Use Texture and Mineral Composition to Identify Rocks</vt:lpstr>
      <vt:lpstr>Types of Rocks</vt:lpstr>
      <vt:lpstr>Sedimentary Rocks</vt:lpstr>
      <vt:lpstr>Clastic Sedimentary Rocks</vt:lpstr>
      <vt:lpstr>Chemical Sedimentary Rocks</vt:lpstr>
      <vt:lpstr>Metamorphic Rocks</vt:lpstr>
      <vt:lpstr>Key Concepts</vt:lpstr>
    </vt:vector>
  </TitlesOfParts>
  <Company>UHD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NS3310 – Physical Science Studies</dc:title>
  <dc:creator>hogeb</dc:creator>
  <cp:lastModifiedBy>hogeb</cp:lastModifiedBy>
  <cp:revision>46</cp:revision>
  <dcterms:created xsi:type="dcterms:W3CDTF">2008-12-15T15:43:02Z</dcterms:created>
  <dcterms:modified xsi:type="dcterms:W3CDTF">2010-01-11T21:55:42Z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TC300004821033</vt:lpwstr>
  </property>
</Properties>
</file>