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33"/>
  </p:notesMasterIdLst>
  <p:sldIdLst>
    <p:sldId id="256" r:id="rId2"/>
    <p:sldId id="259" r:id="rId3"/>
    <p:sldId id="260" r:id="rId4"/>
    <p:sldId id="295" r:id="rId5"/>
    <p:sldId id="268" r:id="rId6"/>
    <p:sldId id="271" r:id="rId7"/>
    <p:sldId id="272" r:id="rId8"/>
    <p:sldId id="273" r:id="rId9"/>
    <p:sldId id="274" r:id="rId10"/>
    <p:sldId id="275" r:id="rId11"/>
    <p:sldId id="262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7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A0687-1E97-464F-A921-EFBACADCD560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0266F-A876-4C5D-B8CF-277BC5DB4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0266F-A876-4C5D-B8CF-277BC5DB4E6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C1EC7-D7F5-47A5-BF90-C621779FEF4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4D646E-684F-48A1-B8FB-C868C6197CA6}" type="slidenum">
              <a:rPr lang="en-US"/>
              <a:pPr/>
              <a:t>12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B2D122-B473-4F52-833C-9712AA99A063}" type="slidenum">
              <a:rPr lang="en-US"/>
              <a:pPr/>
              <a:t>13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D6CF9-320A-49CA-83F2-DBD1543A4EA4}" type="slidenum">
              <a:rPr lang="en-US"/>
              <a:pPr/>
              <a:t>14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2CEAD8-285F-4FA2-9A94-A0FF22184D07}" type="slidenum">
              <a:rPr lang="en-US"/>
              <a:pPr/>
              <a:t>15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BCD29-829A-4F2F-8ECA-30AA226F2F05}" type="slidenum">
              <a:rPr lang="en-US"/>
              <a:pPr/>
              <a:t>16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6C774-B8E3-48BB-9D00-2DD425250478}" type="slidenum">
              <a:rPr lang="en-US"/>
              <a:pPr/>
              <a:t>17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FE6A1-A422-49A7-BA3B-E6320791734F}" type="slidenum">
              <a:rPr lang="en-US"/>
              <a:pPr/>
              <a:t>18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1EFF8-8B02-4D58-9644-E443B4099709}" type="slidenum">
              <a:rPr lang="en-US"/>
              <a:pPr/>
              <a:t>19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AD432-2F25-44D3-9F04-7C190F8D4C47}" type="slidenum">
              <a:rPr lang="en-US"/>
              <a:pPr/>
              <a:t>20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C1EC7-D7F5-47A5-BF90-C621779FEF4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6AF28-BB33-4DED-8EE5-49FDA72FA71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6AF28-BB33-4DED-8EE5-49FDA72FA71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6AF28-BB33-4DED-8EE5-49FDA72FA71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6AF28-BB33-4DED-8EE5-49FDA72FA71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6AF28-BB33-4DED-8EE5-49FDA72FA71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6AF28-BB33-4DED-8EE5-49FDA72FA71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6AF28-BB33-4DED-8EE5-49FDA72FA71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6AF28-BB33-4DED-8EE5-49FDA72FA71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6AF28-BB33-4DED-8EE5-49FDA72FA71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6AF28-BB33-4DED-8EE5-49FDA72FA71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C1EC7-D7F5-47A5-BF90-C621779FEF4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0266F-A876-4C5D-B8CF-277BC5DB4E6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C1EC7-D7F5-47A5-BF90-C621779FEF4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20A69-6506-4216-B866-3D4D089764FF}" type="slidenum">
              <a:rPr lang="en-US"/>
              <a:pPr/>
              <a:t>6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93680-CF50-4B64-80B4-55ACC9F19C6E}" type="slidenum">
              <a:rPr lang="en-US"/>
              <a:pPr/>
              <a:t>7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C8186-21E4-49E0-A230-647903A78872}" type="slidenum">
              <a:rPr lang="en-US"/>
              <a:pPr/>
              <a:t>8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AB1B7-42CD-49A9-B76A-327CD8AF7D93}" type="slidenum">
              <a:rPr lang="en-US"/>
              <a:pPr/>
              <a:t>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6AF28-BB33-4DED-8EE5-49FDA72FA71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AECA-6C49-4C94-BC47-0FA1B68C40EF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DCC3D-2817-492F-9B07-AC24FA3709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AECA-6C49-4C94-BC47-0FA1B68C40EF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CC3D-2817-492F-9B07-AC24FA370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AECA-6C49-4C94-BC47-0FA1B68C40EF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CC3D-2817-492F-9B07-AC24FA370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148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41148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52900"/>
            <a:ext cx="41148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9718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19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4676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B0F01999-5DF7-4016-8F4B-521892262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148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148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718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19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8B0E90EB-3C28-48F9-9CCA-D27BB1FBC9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18AECA-6C49-4C94-BC47-0FA1B68C40EF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33DCC3D-2817-492F-9B07-AC24FA3709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AECA-6C49-4C94-BC47-0FA1B68C40EF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CC3D-2817-492F-9B07-AC24FA3709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AECA-6C49-4C94-BC47-0FA1B68C40EF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CC3D-2817-492F-9B07-AC24FA3709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CC3D-2817-492F-9B07-AC24FA3709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AECA-6C49-4C94-BC47-0FA1B68C40EF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AECA-6C49-4C94-BC47-0FA1B68C40EF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CC3D-2817-492F-9B07-AC24FA3709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AECA-6C49-4C94-BC47-0FA1B68C40EF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CC3D-2817-492F-9B07-AC24FA370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18AECA-6C49-4C94-BC47-0FA1B68C40EF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3DCC3D-2817-492F-9B07-AC24FA3709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AECA-6C49-4C94-BC47-0FA1B68C40EF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DCC3D-2817-492F-9B07-AC24FA3709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E18AECA-6C49-4C94-BC47-0FA1B68C40EF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33DCC3D-2817-492F-9B07-AC24FA3709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Ice cube cand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33" name="Picture 32" descr="Zen forr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648200"/>
            <a:ext cx="6400800" cy="9144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History of Life On Earth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295400" y="3048000"/>
            <a:ext cx="7772400" cy="14700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NS3310 - Physical Science Studies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5791200" cy="1371600"/>
          </a:xfrm>
        </p:spPr>
        <p:txBody>
          <a:bodyPr/>
          <a:lstStyle/>
          <a:p>
            <a:pPr algn="r"/>
            <a:r>
              <a:rPr lang="en-US" dirty="0"/>
              <a:t>Tectonic History</a:t>
            </a:r>
          </a:p>
        </p:txBody>
      </p:sp>
      <p:pic>
        <p:nvPicPr>
          <p:cNvPr id="65540" name="Picture 4" descr="tectonichisto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399" y="1600200"/>
            <a:ext cx="4338053" cy="4572000"/>
          </a:xfrm>
          <a:prstGeom prst="rect">
            <a:avLst/>
          </a:prstGeom>
          <a:noFill/>
        </p:spPr>
      </p:pic>
      <p:pic>
        <p:nvPicPr>
          <p:cNvPr id="65541" name="Picture 5" descr="pangea-to-pres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685800"/>
            <a:ext cx="3200400" cy="3991697"/>
          </a:xfrm>
          <a:prstGeom prst="rect">
            <a:avLst/>
          </a:prstGeom>
          <a:noFill/>
        </p:spPr>
      </p:pic>
      <p:pic>
        <p:nvPicPr>
          <p:cNvPr id="65542" name="Picture 6" descr="pange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4724400"/>
            <a:ext cx="1547813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82000" cy="762000"/>
          </a:xfrm>
        </p:spPr>
        <p:txBody>
          <a:bodyPr>
            <a:normAutofit/>
          </a:bodyPr>
          <a:lstStyle/>
          <a:p>
            <a:r>
              <a:rPr lang="en-US" dirty="0"/>
              <a:t>Mass Extinctions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End of the Permian</a:t>
            </a:r>
          </a:p>
          <a:p>
            <a:pPr lvl="1"/>
            <a:r>
              <a:rPr lang="en-US" sz="2400"/>
              <a:t>Anoxia</a:t>
            </a:r>
          </a:p>
          <a:p>
            <a:pPr lvl="1"/>
            <a:r>
              <a:rPr lang="en-US" sz="2400"/>
              <a:t>Flood basalts</a:t>
            </a:r>
          </a:p>
          <a:p>
            <a:pPr lvl="1"/>
            <a:r>
              <a:rPr lang="en-US" sz="2400"/>
              <a:t>Volcanism</a:t>
            </a:r>
          </a:p>
          <a:p>
            <a:pPr lvl="1"/>
            <a:endParaRPr lang="en-US" sz="2400"/>
          </a:p>
          <a:p>
            <a:r>
              <a:rPr lang="en-US" sz="2800"/>
              <a:t>K/T</a:t>
            </a:r>
          </a:p>
          <a:p>
            <a:pPr lvl="1"/>
            <a:r>
              <a:rPr lang="en-US" sz="2400"/>
              <a:t>Bolide impact</a:t>
            </a:r>
          </a:p>
        </p:txBody>
      </p:sp>
      <p:pic>
        <p:nvPicPr>
          <p:cNvPr id="76804" name="Picture 4" descr="div_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43400" y="2743200"/>
            <a:ext cx="4143375" cy="2895600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838200"/>
            <a:ext cx="6934200" cy="990600"/>
          </a:xfrm>
        </p:spPr>
        <p:txBody>
          <a:bodyPr anchor="t"/>
          <a:lstStyle/>
          <a:p>
            <a:pPr algn="r"/>
            <a:r>
              <a:rPr lang="en-US"/>
              <a:t>Cambrian Explosion</a:t>
            </a:r>
            <a:r>
              <a:rPr lang="en-US" sz="2800"/>
              <a:t> </a:t>
            </a:r>
            <a:br>
              <a:rPr lang="en-US" sz="2800"/>
            </a:br>
            <a:r>
              <a:rPr lang="en-US" sz="2800"/>
              <a:t>(545 mya)</a:t>
            </a: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524000"/>
            <a:ext cx="6400800" cy="3886200"/>
          </a:xfrm>
        </p:spPr>
        <p:txBody>
          <a:bodyPr/>
          <a:lstStyle/>
          <a:p>
            <a:pPr algn="l"/>
            <a:r>
              <a:rPr lang="en-US" sz="1800" dirty="0"/>
              <a:t>Emergence of </a:t>
            </a:r>
            <a:r>
              <a:rPr lang="en-US" sz="1800" dirty="0" err="1"/>
              <a:t>shelley</a:t>
            </a:r>
            <a:r>
              <a:rPr lang="en-US" sz="1800" dirty="0"/>
              <a:t> fauna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Marine ecosystem</a:t>
            </a:r>
          </a:p>
          <a:p>
            <a:pPr algn="l"/>
            <a:r>
              <a:rPr lang="en-US" sz="1800" dirty="0"/>
              <a:t>	benthos</a:t>
            </a:r>
          </a:p>
          <a:p>
            <a:pPr algn="l"/>
            <a:r>
              <a:rPr lang="en-US" sz="1800" dirty="0"/>
              <a:t>		</a:t>
            </a:r>
            <a:r>
              <a:rPr lang="en-US" sz="1800" dirty="0" err="1"/>
              <a:t>epifauna</a:t>
            </a:r>
            <a:endParaRPr lang="en-US" sz="1800" dirty="0"/>
          </a:p>
          <a:p>
            <a:pPr algn="l"/>
            <a:r>
              <a:rPr lang="en-US" sz="1800" dirty="0"/>
              <a:t>		</a:t>
            </a:r>
            <a:r>
              <a:rPr lang="en-US" sz="1800" dirty="0" err="1"/>
              <a:t>infauna</a:t>
            </a:r>
            <a:endParaRPr lang="en-US" sz="1800" dirty="0"/>
          </a:p>
          <a:p>
            <a:pPr algn="l"/>
            <a:r>
              <a:rPr lang="en-US" sz="1800" dirty="0"/>
              <a:t>	plankton</a:t>
            </a:r>
          </a:p>
          <a:p>
            <a:pPr algn="l"/>
            <a:r>
              <a:rPr lang="en-US" sz="1800" dirty="0"/>
              <a:t>	nekton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	near shore (</a:t>
            </a:r>
            <a:r>
              <a:rPr lang="en-US" sz="1800" dirty="0" err="1"/>
              <a:t>neritic</a:t>
            </a:r>
            <a:r>
              <a:rPr lang="en-US" sz="1800" dirty="0"/>
              <a:t>)</a:t>
            </a:r>
          </a:p>
          <a:p>
            <a:pPr algn="l"/>
            <a:r>
              <a:rPr lang="en-US" sz="1800" dirty="0"/>
              <a:t>	deep water (pelagic)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 err="1"/>
              <a:t>Trophic</a:t>
            </a:r>
            <a:r>
              <a:rPr lang="en-US" sz="1800" dirty="0"/>
              <a:t> levels - PREDATION!</a:t>
            </a:r>
          </a:p>
        </p:txBody>
      </p:sp>
      <p:pic>
        <p:nvPicPr>
          <p:cNvPr id="26628" name="Picture 4" descr="biol_01_img00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5861" y="2219739"/>
            <a:ext cx="3879850" cy="311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762000"/>
            <a:ext cx="5943600" cy="990600"/>
          </a:xfrm>
        </p:spPr>
        <p:txBody>
          <a:bodyPr anchor="t"/>
          <a:lstStyle/>
          <a:p>
            <a:pPr algn="r"/>
            <a:r>
              <a:rPr lang="en-US"/>
              <a:t>Burgess Shale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219200"/>
            <a:ext cx="4267200" cy="4114800"/>
          </a:xfrm>
        </p:spPr>
        <p:txBody>
          <a:bodyPr/>
          <a:lstStyle/>
          <a:p>
            <a:pPr algn="l"/>
            <a:r>
              <a:rPr lang="en-US" sz="1800" dirty="0"/>
              <a:t>Experimentation of body plans</a:t>
            </a:r>
          </a:p>
          <a:p>
            <a:pPr algn="l"/>
            <a:r>
              <a:rPr lang="en-US" sz="1800" dirty="0"/>
              <a:t>	</a:t>
            </a:r>
            <a:r>
              <a:rPr lang="en-US" sz="1800" dirty="0" err="1"/>
              <a:t>Wiwaxia</a:t>
            </a:r>
            <a:r>
              <a:rPr lang="en-US" sz="1800" dirty="0"/>
              <a:t> (</a:t>
            </a:r>
            <a:r>
              <a:rPr lang="en-US" sz="1800" dirty="0" err="1"/>
              <a:t>mollusca</a:t>
            </a:r>
            <a:r>
              <a:rPr lang="en-US" sz="1800" dirty="0"/>
              <a:t>)</a:t>
            </a:r>
          </a:p>
          <a:p>
            <a:pPr algn="l"/>
            <a:r>
              <a:rPr lang="en-US" sz="1800" dirty="0"/>
              <a:t>	</a:t>
            </a:r>
            <a:r>
              <a:rPr lang="en-US" sz="1800" dirty="0" err="1"/>
              <a:t>Hallucigenia</a:t>
            </a:r>
            <a:r>
              <a:rPr lang="en-US" sz="1800" dirty="0"/>
              <a:t> (</a:t>
            </a:r>
            <a:r>
              <a:rPr lang="en-US" sz="1800" dirty="0" err="1"/>
              <a:t>polychaete</a:t>
            </a:r>
            <a:r>
              <a:rPr lang="en-US" sz="1800" dirty="0"/>
              <a:t>)</a:t>
            </a:r>
          </a:p>
          <a:p>
            <a:pPr algn="l"/>
            <a:r>
              <a:rPr lang="en-US" sz="1800" dirty="0"/>
              <a:t>	</a:t>
            </a:r>
            <a:r>
              <a:rPr lang="en-US" sz="1800" dirty="0" err="1"/>
              <a:t>Ottoia</a:t>
            </a:r>
            <a:r>
              <a:rPr lang="en-US" sz="1800" dirty="0"/>
              <a:t> (annelid)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Trilobites (arthropods)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Brachiopods - </a:t>
            </a:r>
            <a:r>
              <a:rPr lang="en-US" sz="1800" dirty="0" err="1"/>
              <a:t>chitinous</a:t>
            </a:r>
            <a:r>
              <a:rPr lang="en-US" sz="1800" dirty="0"/>
              <a:t>, </a:t>
            </a:r>
            <a:r>
              <a:rPr lang="en-US" sz="1800" dirty="0" err="1"/>
              <a:t>inarticulated</a:t>
            </a:r>
            <a:endParaRPr lang="en-US" sz="1800" dirty="0"/>
          </a:p>
          <a:p>
            <a:pPr algn="l"/>
            <a:endParaRPr lang="en-US" sz="1800" dirty="0"/>
          </a:p>
          <a:p>
            <a:pPr algn="l"/>
            <a:r>
              <a:rPr lang="en-US" sz="1800" dirty="0" err="1"/>
              <a:t>Archaeocyathids</a:t>
            </a:r>
            <a:r>
              <a:rPr lang="en-US" sz="1800" dirty="0"/>
              <a:t> (reef building)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Echinoderms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(jawless fish - </a:t>
            </a:r>
            <a:r>
              <a:rPr lang="en-US" sz="1800" dirty="0" err="1"/>
              <a:t>ostracoderms</a:t>
            </a:r>
            <a:r>
              <a:rPr lang="en-US" sz="1800" dirty="0"/>
              <a:t>)</a:t>
            </a:r>
          </a:p>
        </p:txBody>
      </p:sp>
      <p:pic>
        <p:nvPicPr>
          <p:cNvPr id="25604" name="Picture 4" descr="burgess sh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362200"/>
            <a:ext cx="3779774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762000"/>
            <a:ext cx="5943600" cy="914400"/>
          </a:xfrm>
        </p:spPr>
        <p:txBody>
          <a:bodyPr anchor="t"/>
          <a:lstStyle/>
          <a:p>
            <a:pPr algn="r"/>
            <a:r>
              <a:rPr lang="en-US"/>
              <a:t>Ordovician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371600"/>
            <a:ext cx="6400800" cy="4038600"/>
          </a:xfrm>
        </p:spPr>
        <p:txBody>
          <a:bodyPr/>
          <a:lstStyle/>
          <a:p>
            <a:pPr algn="l"/>
            <a:r>
              <a:rPr lang="en-US" sz="1800" dirty="0" err="1"/>
              <a:t>Acritarchs</a:t>
            </a:r>
            <a:r>
              <a:rPr lang="en-US" sz="1800" dirty="0"/>
              <a:t> (phytoplankton)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Graptolites (zooplankton)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 err="1"/>
              <a:t>Conodonts</a:t>
            </a:r>
            <a:r>
              <a:rPr lang="en-US" sz="1800" dirty="0"/>
              <a:t> (early </a:t>
            </a:r>
            <a:r>
              <a:rPr lang="en-US" sz="1800" dirty="0" err="1"/>
              <a:t>chordata</a:t>
            </a:r>
            <a:r>
              <a:rPr lang="en-US" sz="1800" dirty="0"/>
              <a:t>)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Mass extinction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	</a:t>
            </a:r>
            <a:r>
              <a:rPr lang="en-US" sz="1800" dirty="0" err="1"/>
              <a:t>glaciation</a:t>
            </a:r>
            <a:r>
              <a:rPr lang="en-US" sz="1800" dirty="0"/>
              <a:t> ?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(</a:t>
            </a:r>
            <a:r>
              <a:rPr lang="en-US" sz="1800" dirty="0" err="1"/>
              <a:t>ostracoderms</a:t>
            </a:r>
            <a:r>
              <a:rPr lang="en-US" sz="1800" dirty="0"/>
              <a:t>, first land plants, first land animals)</a:t>
            </a:r>
          </a:p>
          <a:p>
            <a:endParaRPr lang="en-US" dirty="0"/>
          </a:p>
        </p:txBody>
      </p:sp>
      <p:pic>
        <p:nvPicPr>
          <p:cNvPr id="1028" name="Picture 4" descr="Ordovician_Life_More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981200"/>
            <a:ext cx="3429000" cy="244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838200"/>
            <a:ext cx="5791200" cy="990600"/>
          </a:xfrm>
        </p:spPr>
        <p:txBody>
          <a:bodyPr anchor="t"/>
          <a:lstStyle/>
          <a:p>
            <a:pPr algn="r"/>
            <a:r>
              <a:rPr lang="en-US" dirty="0"/>
              <a:t>Silurian and Devonian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086600" cy="4038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-113" charset="2"/>
              <a:buNone/>
            </a:pPr>
            <a:r>
              <a:rPr lang="en-US" sz="1800" dirty="0"/>
              <a:t>Major reef building</a:t>
            </a:r>
          </a:p>
          <a:p>
            <a:pPr>
              <a:lnSpc>
                <a:spcPct val="80000"/>
              </a:lnSpc>
              <a:buFont typeface="Wingdings" pitchFamily="-113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-113" charset="2"/>
              <a:buNone/>
            </a:pPr>
            <a:r>
              <a:rPr lang="en-US" sz="1800" dirty="0"/>
              <a:t>	tabulate and </a:t>
            </a:r>
            <a:r>
              <a:rPr lang="en-US" sz="1800" dirty="0" err="1"/>
              <a:t>rugose</a:t>
            </a:r>
            <a:r>
              <a:rPr lang="en-US" sz="1800" dirty="0"/>
              <a:t> coral</a:t>
            </a:r>
          </a:p>
          <a:p>
            <a:pPr>
              <a:lnSpc>
                <a:spcPct val="80000"/>
              </a:lnSpc>
              <a:buFont typeface="Wingdings" pitchFamily="-113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-113" charset="2"/>
              <a:buNone/>
            </a:pPr>
            <a:r>
              <a:rPr lang="en-US" sz="1800" dirty="0"/>
              <a:t>Eurypterids (arthropods)</a:t>
            </a:r>
          </a:p>
          <a:p>
            <a:pPr>
              <a:lnSpc>
                <a:spcPct val="80000"/>
              </a:lnSpc>
              <a:buFont typeface="Wingdings" pitchFamily="-113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-113" charset="2"/>
              <a:buNone/>
            </a:pPr>
            <a:r>
              <a:rPr lang="en-US" sz="1800" dirty="0"/>
              <a:t>Ammonites (</a:t>
            </a:r>
            <a:r>
              <a:rPr lang="en-US" sz="1800" dirty="0" err="1"/>
              <a:t>mollusca</a:t>
            </a:r>
            <a:r>
              <a:rPr lang="en-US" sz="1800" dirty="0"/>
              <a:t> - </a:t>
            </a:r>
            <a:r>
              <a:rPr lang="en-US" sz="1800" dirty="0" err="1"/>
              <a:t>cephalapoda</a:t>
            </a:r>
            <a:r>
              <a:rPr lang="en-US" sz="1800" dirty="0"/>
              <a:t>)</a:t>
            </a:r>
          </a:p>
          <a:p>
            <a:pPr>
              <a:lnSpc>
                <a:spcPct val="80000"/>
              </a:lnSpc>
              <a:buFont typeface="Wingdings" pitchFamily="-113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-113" charset="2"/>
              <a:buNone/>
            </a:pPr>
            <a:r>
              <a:rPr lang="en-US" sz="1800" dirty="0"/>
              <a:t>Devonian mass extinction</a:t>
            </a:r>
          </a:p>
          <a:p>
            <a:pPr>
              <a:lnSpc>
                <a:spcPct val="80000"/>
              </a:lnSpc>
              <a:buFont typeface="Wingdings" pitchFamily="-113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-113" charset="2"/>
              <a:buNone/>
            </a:pPr>
            <a:r>
              <a:rPr lang="en-US" sz="1800" dirty="0"/>
              <a:t>	reef and pelagic communities</a:t>
            </a:r>
          </a:p>
          <a:p>
            <a:pPr>
              <a:lnSpc>
                <a:spcPct val="80000"/>
              </a:lnSpc>
              <a:buFont typeface="Wingdings" pitchFamily="-113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-113" charset="2"/>
              <a:buNone/>
            </a:pPr>
            <a:r>
              <a:rPr lang="en-US" sz="1800" dirty="0"/>
              <a:t>(age of fishes, first jawed fish, first </a:t>
            </a:r>
          </a:p>
          <a:p>
            <a:pPr>
              <a:lnSpc>
                <a:spcPct val="80000"/>
              </a:lnSpc>
              <a:buFont typeface="Wingdings" pitchFamily="-113" charset="2"/>
              <a:buNone/>
            </a:pPr>
            <a:r>
              <a:rPr lang="en-US" sz="1800" dirty="0"/>
              <a:t>amphibians, first seed plants)</a:t>
            </a:r>
          </a:p>
        </p:txBody>
      </p:sp>
      <p:pic>
        <p:nvPicPr>
          <p:cNvPr id="27652" name="Picture 4" descr="Silurian_Li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57350"/>
            <a:ext cx="2819400" cy="2000250"/>
          </a:xfrm>
          <a:prstGeom prst="rect">
            <a:avLst/>
          </a:prstGeom>
          <a:noFill/>
        </p:spPr>
      </p:pic>
      <p:pic>
        <p:nvPicPr>
          <p:cNvPr id="27653" name="Picture 5" descr="devoni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771900"/>
            <a:ext cx="2122488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838200"/>
            <a:ext cx="6324600" cy="990600"/>
          </a:xfrm>
        </p:spPr>
        <p:txBody>
          <a:bodyPr anchor="t"/>
          <a:lstStyle/>
          <a:p>
            <a:pPr algn="r"/>
            <a:r>
              <a:rPr lang="en-US" sz="3600" dirty="0"/>
              <a:t>Carboniferous and Permian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7086600" cy="4419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/>
              <a:t>Patch reefs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60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/>
              <a:t>Lacy Bryozoans 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60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/>
              <a:t>Crinoids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60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/>
              <a:t>Blastoids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60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/>
              <a:t>Brachiopods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60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/>
              <a:t>	productids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60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/>
              <a:t>Foraminifera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60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/>
              <a:t>	fusulinids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60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/>
              <a:t>Insects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60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/>
              <a:t>(first reptiles, first gymnosperms)</a:t>
            </a:r>
          </a:p>
        </p:txBody>
      </p:sp>
      <p:pic>
        <p:nvPicPr>
          <p:cNvPr id="28676" name="Picture 4" descr="carboniferous_riverbank_8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676400"/>
            <a:ext cx="3048000" cy="2286000"/>
          </a:xfrm>
          <a:prstGeom prst="rect">
            <a:avLst/>
          </a:prstGeom>
          <a:noFill/>
        </p:spPr>
      </p:pic>
      <p:pic>
        <p:nvPicPr>
          <p:cNvPr id="28677" name="Picture 5" descr="Permian_riversi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429000"/>
            <a:ext cx="2436813" cy="28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838200"/>
            <a:ext cx="6705600" cy="990600"/>
          </a:xfrm>
        </p:spPr>
        <p:txBody>
          <a:bodyPr anchor="t"/>
          <a:lstStyle/>
          <a:p>
            <a:pPr algn="l"/>
            <a:r>
              <a:rPr lang="en-US" dirty="0"/>
              <a:t>Permian Mass Extinction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086600" cy="4038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400" dirty="0"/>
              <a:t>50% marine vertebrates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4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400" dirty="0"/>
              <a:t>90% marine invertebrates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4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4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400" dirty="0"/>
              <a:t>Widespread marine regression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4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400" dirty="0"/>
              <a:t>Anoxia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4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400" dirty="0"/>
              <a:t>Methyl hydrates ?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4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400" dirty="0"/>
              <a:t>Ocean turnover ?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4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400" dirty="0"/>
              <a:t>Flood basalts ?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4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400" dirty="0"/>
              <a:t>	Siberian traps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4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400" dirty="0"/>
          </a:p>
        </p:txBody>
      </p:sp>
      <p:pic>
        <p:nvPicPr>
          <p:cNvPr id="29701" name="Picture 5" descr="permianextin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752600"/>
            <a:ext cx="4095750" cy="2344738"/>
          </a:xfrm>
          <a:prstGeom prst="rect">
            <a:avLst/>
          </a:prstGeom>
          <a:noFill/>
        </p:spPr>
      </p:pic>
      <p:pic>
        <p:nvPicPr>
          <p:cNvPr id="29702" name="Picture 6" descr="methanehydra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267200"/>
            <a:ext cx="1309688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00"/>
            <a:ext cx="5943600" cy="990600"/>
          </a:xfrm>
        </p:spPr>
        <p:txBody>
          <a:bodyPr anchor="t"/>
          <a:lstStyle/>
          <a:p>
            <a:pPr algn="r"/>
            <a:r>
              <a:rPr lang="en-US" dirty="0"/>
              <a:t>Mesozoic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0866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400" dirty="0" err="1"/>
              <a:t>Mollusca</a:t>
            </a:r>
            <a:endParaRPr lang="en-US" sz="14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400" dirty="0"/>
              <a:t>	gastropods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400" dirty="0"/>
              <a:t>	bivalves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400" dirty="0"/>
              <a:t>	cephalopods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400" dirty="0"/>
              <a:t>Coral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400" dirty="0"/>
              <a:t>	</a:t>
            </a:r>
            <a:r>
              <a:rPr lang="en-US" sz="1400" dirty="0" err="1"/>
              <a:t>scleractinians</a:t>
            </a:r>
            <a:endParaRPr lang="en-US" sz="14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4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400" dirty="0" err="1"/>
              <a:t>Rudists</a:t>
            </a:r>
            <a:r>
              <a:rPr lang="en-US" sz="1400" dirty="0"/>
              <a:t> (main reef builders)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4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400" dirty="0"/>
              <a:t>Echinoids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400" dirty="0"/>
              <a:t>	</a:t>
            </a:r>
            <a:r>
              <a:rPr lang="en-US" sz="1400" dirty="0" err="1"/>
              <a:t>epifaunal</a:t>
            </a:r>
            <a:r>
              <a:rPr lang="en-US" sz="1400" dirty="0"/>
              <a:t> and </a:t>
            </a:r>
            <a:r>
              <a:rPr lang="en-US" sz="1400" dirty="0" err="1"/>
              <a:t>infaunal</a:t>
            </a:r>
            <a:endParaRPr lang="en-US" sz="14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4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400" dirty="0" err="1"/>
              <a:t>Coccolithiphorids</a:t>
            </a:r>
            <a:endParaRPr lang="en-US" sz="14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400" dirty="0"/>
              <a:t>Diatoms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400" dirty="0" err="1"/>
              <a:t>Dinoflagellates</a:t>
            </a:r>
            <a:endParaRPr lang="en-US" sz="14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4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400" dirty="0"/>
              <a:t>Foraminifera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400" dirty="0" err="1"/>
              <a:t>Radolaria</a:t>
            </a:r>
            <a:endParaRPr lang="en-US" sz="14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4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400" dirty="0"/>
              <a:t>(all major vertebrate groups, angiosperms)</a:t>
            </a:r>
          </a:p>
        </p:txBody>
      </p:sp>
      <p:pic>
        <p:nvPicPr>
          <p:cNvPr id="30724" name="Picture 4" descr="mesozo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057400"/>
            <a:ext cx="4119563" cy="3078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838200"/>
            <a:ext cx="6705600" cy="990600"/>
          </a:xfrm>
        </p:spPr>
        <p:txBody>
          <a:bodyPr anchor="t"/>
          <a:lstStyle/>
          <a:p>
            <a:pPr algn="l"/>
            <a:r>
              <a:rPr lang="en-US"/>
              <a:t>K/T Mass Extinction Event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086600" cy="4038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 dirty="0"/>
              <a:t>75% of marine organisms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 dirty="0"/>
              <a:t>	including ammonites, </a:t>
            </a:r>
            <a:r>
              <a:rPr lang="en-US" sz="1600" dirty="0" err="1"/>
              <a:t>rudists</a:t>
            </a:r>
            <a:r>
              <a:rPr lang="en-US" sz="1600" dirty="0"/>
              <a:t>, marine reptiles)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6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 dirty="0" err="1"/>
              <a:t>Bolide</a:t>
            </a:r>
            <a:r>
              <a:rPr lang="en-US" sz="1600" dirty="0"/>
              <a:t> impact (</a:t>
            </a:r>
            <a:r>
              <a:rPr lang="en-US" sz="1600" dirty="0" err="1"/>
              <a:t>Chicxulub</a:t>
            </a:r>
            <a:r>
              <a:rPr lang="en-US" sz="1600" dirty="0"/>
              <a:t> crater)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 dirty="0"/>
              <a:t>	iridium anomaly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 dirty="0"/>
              <a:t>	shocked quartz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 dirty="0"/>
              <a:t>	clay layer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 dirty="0"/>
              <a:t>	soot layer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 dirty="0"/>
              <a:t>	nuclear winter ?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6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 dirty="0"/>
              <a:t>Flood basalts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 dirty="0"/>
              <a:t>	</a:t>
            </a:r>
            <a:r>
              <a:rPr lang="en-US" sz="1600" dirty="0" err="1"/>
              <a:t>deccan</a:t>
            </a:r>
            <a:r>
              <a:rPr lang="en-US" sz="1600" dirty="0"/>
              <a:t> traps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6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 dirty="0"/>
              <a:t>Climatic boundary conditions</a:t>
            </a:r>
          </a:p>
        </p:txBody>
      </p:sp>
      <p:pic>
        <p:nvPicPr>
          <p:cNvPr id="31748" name="Picture 4" descr="AsteroidImpa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438400"/>
            <a:ext cx="2743200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Geologic Time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Relative Time</a:t>
            </a:r>
          </a:p>
          <a:p>
            <a:pPr lvl="1"/>
            <a:r>
              <a:rPr lang="en-US" sz="2400"/>
              <a:t>Law of Superposition</a:t>
            </a:r>
          </a:p>
          <a:p>
            <a:pPr lvl="1"/>
            <a:r>
              <a:rPr lang="en-US" sz="2400"/>
              <a:t>Uniformitarianism</a:t>
            </a:r>
          </a:p>
          <a:p>
            <a:pPr lvl="1"/>
            <a:r>
              <a:rPr lang="en-US" sz="2400"/>
              <a:t>Unconformities</a:t>
            </a:r>
          </a:p>
          <a:p>
            <a:endParaRPr lang="en-US" sz="2800"/>
          </a:p>
          <a:p>
            <a:r>
              <a:rPr lang="en-US" sz="2800"/>
              <a:t>Absolute Time</a:t>
            </a:r>
          </a:p>
          <a:p>
            <a:pPr lvl="1"/>
            <a:r>
              <a:rPr lang="en-US" sz="2400"/>
              <a:t>Radiometric Datine</a:t>
            </a:r>
          </a:p>
        </p:txBody>
      </p:sp>
      <p:pic>
        <p:nvPicPr>
          <p:cNvPr id="67588" name="Picture 4" descr="isotopdat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477000" y="1295400"/>
            <a:ext cx="2039187" cy="1943100"/>
          </a:xfrm>
          <a:noFill/>
          <a:ln/>
        </p:spPr>
      </p:pic>
      <p:pic>
        <p:nvPicPr>
          <p:cNvPr id="67590" name="Picture 6" descr="sequenceproble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114800" y="1066800"/>
            <a:ext cx="2152650" cy="2590800"/>
          </a:xfrm>
          <a:noFill/>
          <a:ln/>
        </p:spPr>
      </p:pic>
      <p:pic>
        <p:nvPicPr>
          <p:cNvPr id="6" name="Picture 4" descr="geotime_usg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76800" y="3810000"/>
            <a:ext cx="3352800" cy="2592211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457200"/>
            <a:ext cx="5715000" cy="990600"/>
          </a:xfrm>
        </p:spPr>
        <p:txBody>
          <a:bodyPr anchor="t"/>
          <a:lstStyle/>
          <a:p>
            <a:pPr algn="r"/>
            <a:r>
              <a:rPr lang="en-US" dirty="0"/>
              <a:t>Cenozoic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343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 dirty="0"/>
              <a:t>Foraminifera			Diatoms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 dirty="0" err="1"/>
              <a:t>Thecamoebans</a:t>
            </a:r>
            <a:r>
              <a:rPr lang="en-US" sz="1600" dirty="0"/>
              <a:t>			</a:t>
            </a:r>
            <a:r>
              <a:rPr lang="en-US" sz="1600" dirty="0" err="1"/>
              <a:t>Dinoflagellates</a:t>
            </a:r>
            <a:endParaRPr lang="en-US" sz="16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 dirty="0"/>
              <a:t>Radiolarians			</a:t>
            </a:r>
            <a:r>
              <a:rPr lang="en-US" sz="1600" dirty="0" err="1"/>
              <a:t>Coccolithophorids</a:t>
            </a:r>
            <a:endParaRPr lang="en-US" sz="16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 dirty="0"/>
              <a:t>					</a:t>
            </a:r>
            <a:r>
              <a:rPr lang="en-US" sz="1600" dirty="0" err="1"/>
              <a:t>Nannoplankton</a:t>
            </a:r>
            <a:endParaRPr lang="en-US" sz="16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6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 dirty="0"/>
              <a:t>Corals				</a:t>
            </a:r>
            <a:r>
              <a:rPr lang="en-US" sz="1600" dirty="0" err="1"/>
              <a:t>Porifera</a:t>
            </a:r>
            <a:endParaRPr lang="en-US" sz="16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 dirty="0" err="1"/>
              <a:t>Coelenterata</a:t>
            </a:r>
            <a:r>
              <a:rPr lang="en-US" sz="1600" dirty="0"/>
              <a:t>			</a:t>
            </a:r>
            <a:r>
              <a:rPr lang="en-US" sz="1600" dirty="0" err="1"/>
              <a:t>Annelida</a:t>
            </a:r>
            <a:endParaRPr lang="en-US" sz="16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 dirty="0" err="1"/>
              <a:t>Platyhelmenthes</a:t>
            </a:r>
            <a:r>
              <a:rPr lang="en-US" sz="1600" dirty="0"/>
              <a:t>			</a:t>
            </a:r>
            <a:r>
              <a:rPr lang="en-US" sz="1600" dirty="0" err="1"/>
              <a:t>Polychaeta</a:t>
            </a:r>
            <a:endParaRPr lang="en-US" sz="16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 dirty="0" err="1"/>
              <a:t>Nematoda</a:t>
            </a:r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1600" dirty="0"/>
              <a:t>		</a:t>
            </a:r>
            <a:r>
              <a:rPr lang="en-US" sz="1600" dirty="0" err="1"/>
              <a:t>Bryozoa</a:t>
            </a:r>
            <a:endParaRPr lang="en-US" sz="16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 dirty="0" err="1" smtClean="0"/>
              <a:t>Mollusca</a:t>
            </a:r>
            <a:r>
              <a:rPr lang="en-US" sz="1600" dirty="0" smtClean="0"/>
              <a:t>	</a:t>
            </a:r>
            <a:endParaRPr lang="en-US" sz="16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endParaRPr lang="en-US" sz="16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 dirty="0"/>
              <a:t>Arthropods			Echinoids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 dirty="0"/>
              <a:t>	insects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 dirty="0"/>
              <a:t>	arachnids</a:t>
            </a:r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 dirty="0"/>
              <a:t>	</a:t>
            </a:r>
            <a:r>
              <a:rPr lang="en-US" sz="1600" dirty="0" err="1"/>
              <a:t>decapoda</a:t>
            </a:r>
            <a:endParaRPr lang="en-US" sz="16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 dirty="0"/>
              <a:t>	</a:t>
            </a:r>
            <a:r>
              <a:rPr lang="en-US" sz="1600" dirty="0" err="1"/>
              <a:t>crustacea</a:t>
            </a:r>
            <a:endParaRPr lang="en-US" sz="1600" dirty="0"/>
          </a:p>
          <a:p>
            <a:pPr>
              <a:lnSpc>
                <a:spcPct val="90000"/>
              </a:lnSpc>
              <a:buFont typeface="Wingdings" pitchFamily="-113" charset="2"/>
              <a:buNone/>
            </a:pPr>
            <a:r>
              <a:rPr lang="en-US" sz="1600" dirty="0"/>
              <a:t>	isopods</a:t>
            </a:r>
          </a:p>
        </p:txBody>
      </p:sp>
      <p:pic>
        <p:nvPicPr>
          <p:cNvPr id="33796" name="Picture 4" descr="diato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600200"/>
            <a:ext cx="1030288" cy="1371600"/>
          </a:xfrm>
          <a:prstGeom prst="rect">
            <a:avLst/>
          </a:prstGeom>
          <a:noFill/>
        </p:spPr>
      </p:pic>
      <p:pic>
        <p:nvPicPr>
          <p:cNvPr id="33797" name="Picture 5" descr="foram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524000"/>
            <a:ext cx="1054100" cy="1295400"/>
          </a:xfrm>
          <a:prstGeom prst="rect">
            <a:avLst/>
          </a:prstGeom>
          <a:noFill/>
        </p:spPr>
      </p:pic>
      <p:pic>
        <p:nvPicPr>
          <p:cNvPr id="33799" name="Picture 7" descr="pol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2971800"/>
            <a:ext cx="1219200" cy="1041400"/>
          </a:xfrm>
          <a:prstGeom prst="rect">
            <a:avLst/>
          </a:prstGeom>
          <a:noFill/>
        </p:spPr>
      </p:pic>
      <p:pic>
        <p:nvPicPr>
          <p:cNvPr id="33800" name="Picture 8" descr="bryozoan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3124200"/>
            <a:ext cx="1447800" cy="1085850"/>
          </a:xfrm>
          <a:prstGeom prst="rect">
            <a:avLst/>
          </a:prstGeom>
          <a:noFill/>
        </p:spPr>
      </p:pic>
      <p:pic>
        <p:nvPicPr>
          <p:cNvPr id="33801" name="Picture 9" descr="chit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5257800"/>
            <a:ext cx="1371600" cy="1019175"/>
          </a:xfrm>
          <a:prstGeom prst="rect">
            <a:avLst/>
          </a:prstGeom>
          <a:noFill/>
        </p:spPr>
      </p:pic>
      <p:pic>
        <p:nvPicPr>
          <p:cNvPr id="33802" name="Picture 10" descr="crinoide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4343400"/>
            <a:ext cx="979488" cy="1466850"/>
          </a:xfrm>
          <a:prstGeom prst="rect">
            <a:avLst/>
          </a:prstGeom>
          <a:noFill/>
        </p:spPr>
      </p:pic>
      <p:pic>
        <p:nvPicPr>
          <p:cNvPr id="33803" name="Picture 11" descr="holothuroide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4114800"/>
            <a:ext cx="1447800" cy="1001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77200" cy="1371600"/>
          </a:xfrm>
        </p:spPr>
        <p:txBody>
          <a:bodyPr/>
          <a:lstStyle/>
          <a:p>
            <a:r>
              <a:rPr lang="en-US" dirty="0"/>
              <a:t>Vertebrates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3810000" cy="3962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Cyclostomes – lampreys and hagfishes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err="1"/>
              <a:t>Ostracoderms</a:t>
            </a:r>
            <a:r>
              <a:rPr lang="en-US" sz="1800" dirty="0"/>
              <a:t> – primitive armored fishes (freshwater?)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Acanthodians  – first jawed vertebrates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err="1"/>
              <a:t>Chondrichtyes</a:t>
            </a:r>
            <a:r>
              <a:rPr lang="en-US" sz="1800" dirty="0"/>
              <a:t> – </a:t>
            </a:r>
            <a:r>
              <a:rPr lang="en-US" sz="1800" dirty="0" err="1"/>
              <a:t>cartilagenous</a:t>
            </a:r>
            <a:r>
              <a:rPr lang="en-US" sz="1800" dirty="0"/>
              <a:t> fishes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err="1"/>
              <a:t>Osteichthyes</a:t>
            </a:r>
            <a:r>
              <a:rPr lang="en-US" sz="1800" dirty="0"/>
              <a:t> – bony fishes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Lobe finned fishes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Ray finned fishes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54277" name="Picture 5" descr="vert_tr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3716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77200" cy="1371600"/>
          </a:xfrm>
        </p:spPr>
        <p:txBody>
          <a:bodyPr/>
          <a:lstStyle/>
          <a:p>
            <a:r>
              <a:rPr lang="en-US" dirty="0"/>
              <a:t>Amphibians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r>
              <a:rPr lang="en-US" sz="2400" dirty="0"/>
              <a:t>Crossopterygians</a:t>
            </a:r>
          </a:p>
          <a:p>
            <a:r>
              <a:rPr lang="en-US" sz="2400" dirty="0" err="1"/>
              <a:t>Labyrinthodonts</a:t>
            </a:r>
            <a:endParaRPr lang="en-US" sz="2400" dirty="0"/>
          </a:p>
          <a:p>
            <a:r>
              <a:rPr lang="en-US" sz="2400" dirty="0" err="1"/>
              <a:t>Anura</a:t>
            </a:r>
            <a:endParaRPr lang="en-US" sz="2400" dirty="0"/>
          </a:p>
          <a:p>
            <a:r>
              <a:rPr lang="en-US" sz="2400" dirty="0" err="1"/>
              <a:t>Urodela</a:t>
            </a:r>
            <a:endParaRPr lang="en-US" sz="2400" dirty="0"/>
          </a:p>
          <a:p>
            <a:r>
              <a:rPr lang="en-US" sz="2400" dirty="0" err="1"/>
              <a:t>Apoda</a:t>
            </a:r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/>
              <a:t>Adaptations to land</a:t>
            </a:r>
          </a:p>
          <a:p>
            <a:pPr lvl="2"/>
            <a:r>
              <a:rPr lang="en-US" sz="1800" dirty="0"/>
              <a:t>Reproductive</a:t>
            </a:r>
          </a:p>
          <a:p>
            <a:pPr lvl="2"/>
            <a:r>
              <a:rPr lang="en-US" sz="1800" dirty="0" err="1"/>
              <a:t>Skelatal</a:t>
            </a:r>
            <a:endParaRPr lang="en-US" sz="1800" dirty="0"/>
          </a:p>
          <a:p>
            <a:pPr lvl="2"/>
            <a:r>
              <a:rPr lang="en-US" sz="1800" dirty="0"/>
              <a:t>behavioral</a:t>
            </a:r>
          </a:p>
          <a:p>
            <a:endParaRPr lang="en-US" sz="2400" dirty="0"/>
          </a:p>
          <a:p>
            <a:pPr lvl="1"/>
            <a:endParaRPr lang="en-US" sz="2000" dirty="0"/>
          </a:p>
        </p:txBody>
      </p:sp>
      <p:pic>
        <p:nvPicPr>
          <p:cNvPr id="55300" name="Picture 4" descr="amphibiane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066800"/>
            <a:ext cx="2708275" cy="3124200"/>
          </a:xfrm>
          <a:prstGeom prst="rect">
            <a:avLst/>
          </a:prstGeom>
          <a:noFill/>
        </p:spPr>
      </p:pic>
      <p:pic>
        <p:nvPicPr>
          <p:cNvPr id="55303" name="Picture 7" descr="TETRAPO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343400"/>
            <a:ext cx="4043363" cy="1712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848600" cy="1371600"/>
          </a:xfrm>
        </p:spPr>
        <p:txBody>
          <a:bodyPr/>
          <a:lstStyle/>
          <a:p>
            <a:r>
              <a:rPr lang="en-US" dirty="0"/>
              <a:t>Early Reptiles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6629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Further adaptations to land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Girdles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Shelled eggs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Skull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/>
              <a:t>Stem reptiles (</a:t>
            </a:r>
            <a:r>
              <a:rPr lang="en-US" sz="2000" dirty="0" err="1"/>
              <a:t>protorothyrids</a:t>
            </a:r>
            <a:r>
              <a:rPr lang="en-US" sz="20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Euryapsida</a:t>
            </a:r>
            <a:r>
              <a:rPr lang="en-US" sz="2000" dirty="0"/>
              <a:t> (</a:t>
            </a:r>
            <a:r>
              <a:rPr lang="en-US" sz="2000" dirty="0" err="1"/>
              <a:t>sauropterygians</a:t>
            </a:r>
            <a:r>
              <a:rPr lang="en-US" sz="2000" dirty="0"/>
              <a:t> - plesiosaurs)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Mesosauria</a:t>
            </a:r>
            <a:r>
              <a:rPr lang="en-US" sz="2000" dirty="0"/>
              <a:t> (aquatic)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Ichthyopterydia</a:t>
            </a:r>
            <a:r>
              <a:rPr lang="en-US" sz="2000" dirty="0"/>
              <a:t> (ichthyosaurs – fish reptiles)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Anapsida</a:t>
            </a:r>
            <a:r>
              <a:rPr lang="en-US" sz="2000" dirty="0"/>
              <a:t> (chelonians – turtles)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Lepidosauria</a:t>
            </a:r>
            <a:r>
              <a:rPr lang="en-US" sz="2000" dirty="0"/>
              <a:t> (</a:t>
            </a:r>
            <a:r>
              <a:rPr lang="en-US" sz="2000" dirty="0" err="1"/>
              <a:t>eosuchians</a:t>
            </a:r>
            <a:r>
              <a:rPr lang="en-US" sz="2000" dirty="0"/>
              <a:t> – ancestors of </a:t>
            </a:r>
            <a:r>
              <a:rPr lang="en-US" sz="2000" dirty="0" err="1"/>
              <a:t>squamata</a:t>
            </a:r>
            <a:r>
              <a:rPr lang="en-US" sz="2000" dirty="0"/>
              <a:t> (lizards and snakes))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Synapsida</a:t>
            </a:r>
            <a:r>
              <a:rPr lang="en-US" sz="2000" dirty="0"/>
              <a:t> (mammal-like reptiles, </a:t>
            </a:r>
            <a:r>
              <a:rPr lang="en-US" sz="2000" dirty="0" err="1"/>
              <a:t>dimetrodon</a:t>
            </a:r>
            <a:r>
              <a:rPr lang="en-US" sz="2000" dirty="0"/>
              <a:t>, </a:t>
            </a:r>
            <a:r>
              <a:rPr lang="en-US" sz="2000" dirty="0" err="1"/>
              <a:t>cynodonts</a:t>
            </a:r>
            <a:r>
              <a:rPr lang="en-US" sz="2000" dirty="0"/>
              <a:t>)</a:t>
            </a:r>
          </a:p>
        </p:txBody>
      </p:sp>
      <p:pic>
        <p:nvPicPr>
          <p:cNvPr id="56324" name="Picture 4" descr="AnapsidSk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676400"/>
            <a:ext cx="1676400" cy="857250"/>
          </a:xfrm>
          <a:prstGeom prst="rect">
            <a:avLst/>
          </a:prstGeom>
          <a:noFill/>
        </p:spPr>
      </p:pic>
      <p:pic>
        <p:nvPicPr>
          <p:cNvPr id="56325" name="Picture 5" descr="DiapsidSku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828800"/>
            <a:ext cx="1676400" cy="927100"/>
          </a:xfrm>
          <a:prstGeom prst="rect">
            <a:avLst/>
          </a:prstGeom>
          <a:noFill/>
        </p:spPr>
      </p:pic>
      <p:pic>
        <p:nvPicPr>
          <p:cNvPr id="56326" name="Picture 6" descr="SynapsidSku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4675" y="2819400"/>
            <a:ext cx="1736725" cy="68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Archosauria (Ruling Reptiles)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3276600" cy="3962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 err="1"/>
              <a:t>Crocodilia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err="1"/>
              <a:t>Pterosauria</a:t>
            </a:r>
            <a:r>
              <a:rPr lang="en-US" sz="2000" dirty="0"/>
              <a:t> (flying reptiles)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err="1"/>
              <a:t>Saurischia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Bipedal dinosaurs</a:t>
            </a:r>
          </a:p>
          <a:p>
            <a:pPr lvl="2">
              <a:lnSpc>
                <a:spcPct val="80000"/>
              </a:lnSpc>
            </a:pPr>
            <a:r>
              <a:rPr lang="en-US" sz="1600" dirty="0" err="1"/>
              <a:t>Theropods</a:t>
            </a:r>
            <a:endParaRPr lang="en-US" sz="1600" dirty="0"/>
          </a:p>
          <a:p>
            <a:pPr lvl="2">
              <a:lnSpc>
                <a:spcPct val="80000"/>
              </a:lnSpc>
            </a:pPr>
            <a:r>
              <a:rPr lang="en-US" sz="1600" dirty="0" err="1"/>
              <a:t>Sauropods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Birds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 err="1"/>
              <a:t>Ornithischia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1800" dirty="0" err="1"/>
              <a:t>Quadrapedal</a:t>
            </a:r>
            <a:r>
              <a:rPr lang="en-US" sz="1800" dirty="0"/>
              <a:t> dinosaurs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Stegosaur</a:t>
            </a:r>
          </a:p>
          <a:p>
            <a:pPr lvl="2">
              <a:lnSpc>
                <a:spcPct val="80000"/>
              </a:lnSpc>
            </a:pPr>
            <a:r>
              <a:rPr lang="en-US" sz="1600" dirty="0" err="1"/>
              <a:t>Ankylosaur</a:t>
            </a:r>
            <a:endParaRPr lang="en-US" sz="1600" dirty="0"/>
          </a:p>
          <a:p>
            <a:pPr lvl="2">
              <a:lnSpc>
                <a:spcPct val="80000"/>
              </a:lnSpc>
            </a:pPr>
            <a:r>
              <a:rPr lang="en-US" sz="1600" dirty="0" err="1"/>
              <a:t>Ornithopod</a:t>
            </a:r>
            <a:endParaRPr lang="en-US" sz="1600" dirty="0"/>
          </a:p>
          <a:p>
            <a:pPr lvl="2">
              <a:lnSpc>
                <a:spcPct val="80000"/>
              </a:lnSpc>
            </a:pPr>
            <a:r>
              <a:rPr lang="en-US" sz="1600" dirty="0" err="1"/>
              <a:t>Pachycephalosaur</a:t>
            </a:r>
            <a:endParaRPr lang="en-US" sz="1600" dirty="0"/>
          </a:p>
          <a:p>
            <a:pPr lvl="2">
              <a:lnSpc>
                <a:spcPct val="80000"/>
              </a:lnSpc>
            </a:pPr>
            <a:r>
              <a:rPr lang="en-US" sz="1600" dirty="0" err="1"/>
              <a:t>ceratopsia</a:t>
            </a:r>
            <a:endParaRPr lang="en-US" sz="16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  <a:buFont typeface="Wingdings" pitchFamily="-113" charset="2"/>
              <a:buNone/>
            </a:pPr>
            <a:endParaRPr lang="en-US" sz="1800" dirty="0"/>
          </a:p>
        </p:txBody>
      </p:sp>
      <p:pic>
        <p:nvPicPr>
          <p:cNvPr id="57348" name="Picture 4" descr="reptilee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905000"/>
            <a:ext cx="4962525" cy="2693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077200" cy="838200"/>
          </a:xfrm>
        </p:spPr>
        <p:txBody>
          <a:bodyPr/>
          <a:lstStyle/>
          <a:p>
            <a:r>
              <a:rPr lang="en-US" dirty="0"/>
              <a:t>Birds (Aves)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40386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100" dirty="0"/>
              <a:t>Major adaptations</a:t>
            </a:r>
          </a:p>
          <a:p>
            <a:pPr lvl="1">
              <a:lnSpc>
                <a:spcPct val="80000"/>
              </a:lnSpc>
            </a:pPr>
            <a:r>
              <a:rPr lang="en-US" sz="1100" dirty="0"/>
              <a:t>Feathers (?)</a:t>
            </a:r>
          </a:p>
          <a:p>
            <a:pPr lvl="1">
              <a:lnSpc>
                <a:spcPct val="80000"/>
              </a:lnSpc>
            </a:pPr>
            <a:r>
              <a:rPr lang="en-US" sz="1100" dirty="0"/>
              <a:t>Flight</a:t>
            </a:r>
          </a:p>
          <a:p>
            <a:pPr lvl="1">
              <a:lnSpc>
                <a:spcPct val="80000"/>
              </a:lnSpc>
            </a:pPr>
            <a:r>
              <a:rPr lang="en-US" sz="1100" dirty="0"/>
              <a:t>Thermoregulation (?)</a:t>
            </a:r>
          </a:p>
          <a:p>
            <a:pPr lvl="1">
              <a:lnSpc>
                <a:spcPct val="80000"/>
              </a:lnSpc>
            </a:pPr>
            <a:endParaRPr lang="en-US" sz="1100" dirty="0"/>
          </a:p>
          <a:p>
            <a:pPr>
              <a:lnSpc>
                <a:spcPct val="80000"/>
              </a:lnSpc>
            </a:pPr>
            <a:r>
              <a:rPr lang="en-US" sz="1100" dirty="0"/>
              <a:t>Orders</a:t>
            </a:r>
          </a:p>
          <a:p>
            <a:pPr lvl="1">
              <a:lnSpc>
                <a:spcPct val="80000"/>
              </a:lnSpc>
            </a:pPr>
            <a:r>
              <a:rPr lang="en-US" sz="1100" dirty="0" err="1"/>
              <a:t>Gaviiformes</a:t>
            </a:r>
            <a:r>
              <a:rPr lang="en-US" sz="1100" dirty="0"/>
              <a:t> (loons)</a:t>
            </a:r>
          </a:p>
          <a:p>
            <a:pPr lvl="1">
              <a:lnSpc>
                <a:spcPct val="80000"/>
              </a:lnSpc>
            </a:pPr>
            <a:r>
              <a:rPr lang="en-US" sz="1100" dirty="0" err="1"/>
              <a:t>Podicipediformes</a:t>
            </a:r>
            <a:r>
              <a:rPr lang="en-US" sz="1100" dirty="0"/>
              <a:t> (grebes)</a:t>
            </a:r>
          </a:p>
          <a:p>
            <a:pPr lvl="1">
              <a:lnSpc>
                <a:spcPct val="80000"/>
              </a:lnSpc>
            </a:pPr>
            <a:r>
              <a:rPr lang="en-US" sz="1100" dirty="0" err="1"/>
              <a:t>Procellariiformes</a:t>
            </a:r>
            <a:r>
              <a:rPr lang="en-US" sz="1100" dirty="0"/>
              <a:t> (petrels, albatross)</a:t>
            </a:r>
          </a:p>
          <a:p>
            <a:pPr lvl="1">
              <a:lnSpc>
                <a:spcPct val="80000"/>
              </a:lnSpc>
            </a:pPr>
            <a:r>
              <a:rPr lang="en-US" sz="1100" dirty="0" err="1"/>
              <a:t>Sphenisciformes</a:t>
            </a:r>
            <a:r>
              <a:rPr lang="en-US" sz="1100" dirty="0"/>
              <a:t> (penguins)</a:t>
            </a:r>
          </a:p>
          <a:p>
            <a:pPr lvl="1">
              <a:lnSpc>
                <a:spcPct val="80000"/>
              </a:lnSpc>
            </a:pPr>
            <a:r>
              <a:rPr lang="en-US" sz="1100" dirty="0" err="1"/>
              <a:t>Pelecaniformes</a:t>
            </a:r>
            <a:r>
              <a:rPr lang="en-US" sz="1100" dirty="0"/>
              <a:t> (pelicans, cormorants, </a:t>
            </a:r>
          </a:p>
          <a:p>
            <a:pPr lvl="1">
              <a:lnSpc>
                <a:spcPct val="80000"/>
              </a:lnSpc>
              <a:buFont typeface="Wingdings" pitchFamily="-113" charset="2"/>
              <a:buNone/>
            </a:pPr>
            <a:r>
              <a:rPr lang="en-US" sz="1100" dirty="0"/>
              <a:t>      frigate birds)</a:t>
            </a:r>
          </a:p>
          <a:p>
            <a:pPr lvl="1">
              <a:lnSpc>
                <a:spcPct val="80000"/>
              </a:lnSpc>
            </a:pPr>
            <a:r>
              <a:rPr lang="en-US" sz="1100" dirty="0" err="1"/>
              <a:t>Ciconiiformes</a:t>
            </a:r>
            <a:r>
              <a:rPr lang="en-US" sz="1100" dirty="0"/>
              <a:t> (herons, storks, flamingos)</a:t>
            </a:r>
          </a:p>
          <a:p>
            <a:pPr lvl="1">
              <a:lnSpc>
                <a:spcPct val="80000"/>
              </a:lnSpc>
            </a:pPr>
            <a:r>
              <a:rPr lang="en-US" sz="1100" dirty="0" err="1"/>
              <a:t>Anseriformes</a:t>
            </a:r>
            <a:r>
              <a:rPr lang="en-US" sz="1100" dirty="0"/>
              <a:t> (ducks, geese, swans)</a:t>
            </a:r>
          </a:p>
          <a:p>
            <a:pPr lvl="1">
              <a:lnSpc>
                <a:spcPct val="80000"/>
              </a:lnSpc>
            </a:pPr>
            <a:r>
              <a:rPr lang="en-US" sz="1100" dirty="0" err="1"/>
              <a:t>Falconiformes</a:t>
            </a:r>
            <a:r>
              <a:rPr lang="en-US" sz="1100" dirty="0"/>
              <a:t> (birds of prey)</a:t>
            </a:r>
          </a:p>
          <a:p>
            <a:pPr lvl="1">
              <a:lnSpc>
                <a:spcPct val="80000"/>
              </a:lnSpc>
            </a:pPr>
            <a:r>
              <a:rPr lang="en-US" sz="1100" dirty="0" err="1"/>
              <a:t>Galliformes</a:t>
            </a:r>
            <a:r>
              <a:rPr lang="en-US" sz="1100" dirty="0"/>
              <a:t> (fowls)</a:t>
            </a:r>
          </a:p>
          <a:p>
            <a:pPr lvl="1">
              <a:lnSpc>
                <a:spcPct val="80000"/>
              </a:lnSpc>
            </a:pPr>
            <a:r>
              <a:rPr lang="en-US" sz="1100" dirty="0" err="1"/>
              <a:t>Ralliformes</a:t>
            </a:r>
            <a:r>
              <a:rPr lang="en-US" sz="1100" dirty="0"/>
              <a:t> (cranes, rails)</a:t>
            </a:r>
          </a:p>
          <a:p>
            <a:pPr lvl="1">
              <a:lnSpc>
                <a:spcPct val="80000"/>
              </a:lnSpc>
            </a:pPr>
            <a:r>
              <a:rPr lang="en-US" sz="1100" dirty="0" err="1"/>
              <a:t>Diatrymiformes</a:t>
            </a:r>
            <a:r>
              <a:rPr lang="en-US" sz="1100" dirty="0"/>
              <a:t> (</a:t>
            </a:r>
            <a:r>
              <a:rPr lang="en-US" sz="1100" dirty="0" err="1"/>
              <a:t>diatryma</a:t>
            </a:r>
            <a:r>
              <a:rPr lang="en-US" sz="11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100" dirty="0" err="1"/>
              <a:t>Charadriiformes</a:t>
            </a:r>
            <a:r>
              <a:rPr lang="en-US" sz="1100" dirty="0"/>
              <a:t> (gulls, terns, auks)</a:t>
            </a:r>
          </a:p>
          <a:p>
            <a:pPr lvl="1">
              <a:lnSpc>
                <a:spcPct val="80000"/>
              </a:lnSpc>
            </a:pPr>
            <a:r>
              <a:rPr lang="en-US" sz="1100" dirty="0" err="1"/>
              <a:t>Ichthyornithiformes</a:t>
            </a:r>
            <a:r>
              <a:rPr lang="en-US" sz="1100" dirty="0"/>
              <a:t> (ichthyornis)</a:t>
            </a:r>
          </a:p>
          <a:p>
            <a:pPr lvl="1">
              <a:lnSpc>
                <a:spcPct val="80000"/>
              </a:lnSpc>
            </a:pPr>
            <a:r>
              <a:rPr lang="en-US" sz="1100" dirty="0" err="1"/>
              <a:t>Columbiformes</a:t>
            </a:r>
            <a:r>
              <a:rPr lang="en-US" sz="1100" dirty="0"/>
              <a:t> (doves and pigeons)</a:t>
            </a:r>
          </a:p>
          <a:p>
            <a:pPr lvl="1">
              <a:lnSpc>
                <a:spcPct val="80000"/>
              </a:lnSpc>
            </a:pPr>
            <a:r>
              <a:rPr lang="en-US" sz="1100" dirty="0" err="1"/>
              <a:t>Psittaciformes</a:t>
            </a:r>
            <a:r>
              <a:rPr lang="en-US" sz="1100" dirty="0"/>
              <a:t> (parrots)</a:t>
            </a:r>
          </a:p>
          <a:p>
            <a:pPr lvl="1">
              <a:lnSpc>
                <a:spcPct val="80000"/>
              </a:lnSpc>
            </a:pPr>
            <a:r>
              <a:rPr lang="en-US" sz="1100" dirty="0" err="1"/>
              <a:t>Cuculiformes</a:t>
            </a:r>
            <a:r>
              <a:rPr lang="en-US" sz="1100" dirty="0"/>
              <a:t> (cuckoos and road runners)</a:t>
            </a:r>
          </a:p>
          <a:p>
            <a:pPr lvl="1">
              <a:lnSpc>
                <a:spcPct val="80000"/>
              </a:lnSpc>
            </a:pPr>
            <a:r>
              <a:rPr lang="en-US" sz="1100" dirty="0" err="1"/>
              <a:t>Strigiformes</a:t>
            </a:r>
            <a:r>
              <a:rPr lang="en-US" sz="1100" dirty="0"/>
              <a:t> (owls)</a:t>
            </a:r>
          </a:p>
          <a:p>
            <a:pPr lvl="1">
              <a:lnSpc>
                <a:spcPct val="80000"/>
              </a:lnSpc>
            </a:pPr>
            <a:r>
              <a:rPr lang="en-US" sz="1100" dirty="0" err="1"/>
              <a:t>Caprimulgiformes</a:t>
            </a:r>
            <a:r>
              <a:rPr lang="en-US" sz="1100" dirty="0"/>
              <a:t> (</a:t>
            </a:r>
            <a:r>
              <a:rPr lang="en-US" sz="1100" dirty="0" err="1"/>
              <a:t>oilbirds</a:t>
            </a:r>
            <a:r>
              <a:rPr lang="en-US" sz="1100" dirty="0"/>
              <a:t>, goatsuckers, whippoorwill)</a:t>
            </a:r>
          </a:p>
          <a:p>
            <a:pPr lvl="1">
              <a:lnSpc>
                <a:spcPct val="80000"/>
              </a:lnSpc>
            </a:pPr>
            <a:r>
              <a:rPr lang="en-US" sz="1100" dirty="0" err="1"/>
              <a:t>Apodiformes</a:t>
            </a:r>
            <a:r>
              <a:rPr lang="en-US" sz="1100" dirty="0"/>
              <a:t> (hummingbirds)</a:t>
            </a:r>
          </a:p>
          <a:p>
            <a:pPr lvl="1">
              <a:lnSpc>
                <a:spcPct val="80000"/>
              </a:lnSpc>
            </a:pPr>
            <a:r>
              <a:rPr lang="en-US" sz="1100" dirty="0" err="1"/>
              <a:t>Coliiformes</a:t>
            </a:r>
            <a:r>
              <a:rPr lang="en-US" sz="1100" dirty="0"/>
              <a:t> (</a:t>
            </a:r>
            <a:r>
              <a:rPr lang="en-US" sz="1100" dirty="0" err="1"/>
              <a:t>mousebirds</a:t>
            </a:r>
            <a:r>
              <a:rPr lang="en-US" sz="11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100" dirty="0" err="1"/>
              <a:t>Coraciiformes</a:t>
            </a:r>
            <a:r>
              <a:rPr lang="en-US" sz="1100" dirty="0"/>
              <a:t> (kingfishers, hornbills)</a:t>
            </a:r>
          </a:p>
          <a:p>
            <a:pPr lvl="1">
              <a:lnSpc>
                <a:spcPct val="80000"/>
              </a:lnSpc>
            </a:pPr>
            <a:r>
              <a:rPr lang="en-US" sz="1100" dirty="0" err="1"/>
              <a:t>Piciformes</a:t>
            </a:r>
            <a:r>
              <a:rPr lang="en-US" sz="1100" dirty="0"/>
              <a:t> (woodpeckers)</a:t>
            </a:r>
          </a:p>
          <a:p>
            <a:pPr lvl="1">
              <a:lnSpc>
                <a:spcPct val="80000"/>
              </a:lnSpc>
            </a:pPr>
            <a:r>
              <a:rPr lang="en-US" sz="1100" dirty="0"/>
              <a:t>Passeriformes (perching birds)</a:t>
            </a:r>
          </a:p>
        </p:txBody>
      </p:sp>
      <p:pic>
        <p:nvPicPr>
          <p:cNvPr id="58372" name="Picture 4" descr="birde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447800"/>
            <a:ext cx="4100512" cy="290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848600" cy="1371600"/>
          </a:xfrm>
        </p:spPr>
        <p:txBody>
          <a:bodyPr/>
          <a:lstStyle/>
          <a:p>
            <a:r>
              <a:rPr lang="en-US" dirty="0"/>
              <a:t>Mammals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3962400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Major adaptations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Hair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Live birth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Parental investment (?)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Monotremes</a:t>
            </a:r>
            <a:r>
              <a:rPr lang="en-US" sz="2400" dirty="0"/>
              <a:t> (</a:t>
            </a:r>
            <a:r>
              <a:rPr lang="en-US" sz="2400" dirty="0" err="1"/>
              <a:t>prototheria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Marsupials (</a:t>
            </a:r>
            <a:r>
              <a:rPr lang="en-US" sz="2400" dirty="0" err="1"/>
              <a:t>metatheria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Placentals</a:t>
            </a:r>
            <a:r>
              <a:rPr lang="en-US" sz="2400" dirty="0"/>
              <a:t> (</a:t>
            </a:r>
            <a:r>
              <a:rPr lang="en-US" sz="2400" dirty="0" err="1"/>
              <a:t>eutheria</a:t>
            </a:r>
            <a:r>
              <a:rPr lang="en-US" sz="2400" dirty="0"/>
              <a:t>)</a:t>
            </a:r>
          </a:p>
        </p:txBody>
      </p:sp>
      <p:pic>
        <p:nvPicPr>
          <p:cNvPr id="59396" name="Picture 4" descr="34_36MammalDivers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066800"/>
            <a:ext cx="369887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228600"/>
            <a:ext cx="8153400" cy="1371600"/>
          </a:xfrm>
        </p:spPr>
        <p:txBody>
          <a:bodyPr/>
          <a:lstStyle/>
          <a:p>
            <a:r>
              <a:rPr lang="en-US" dirty="0"/>
              <a:t>Placental Orders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43434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200" dirty="0" err="1"/>
              <a:t>Insectivora</a:t>
            </a:r>
            <a:r>
              <a:rPr lang="en-US" sz="1200" dirty="0"/>
              <a:t> (shrews, hedgehogs, moles)</a:t>
            </a:r>
          </a:p>
          <a:p>
            <a:pPr>
              <a:lnSpc>
                <a:spcPct val="80000"/>
              </a:lnSpc>
            </a:pPr>
            <a:r>
              <a:rPr lang="en-US" sz="1200" dirty="0" err="1"/>
              <a:t>Chiroptera</a:t>
            </a:r>
            <a:r>
              <a:rPr lang="en-US" sz="1200" dirty="0"/>
              <a:t> (bats)</a:t>
            </a:r>
          </a:p>
          <a:p>
            <a:pPr>
              <a:lnSpc>
                <a:spcPct val="80000"/>
              </a:lnSpc>
            </a:pPr>
            <a:r>
              <a:rPr lang="en-US" sz="1200" dirty="0" err="1"/>
              <a:t>Dermoptera</a:t>
            </a:r>
            <a:r>
              <a:rPr lang="en-US" sz="1200" dirty="0"/>
              <a:t> (flying lemurs)</a:t>
            </a:r>
          </a:p>
          <a:p>
            <a:pPr>
              <a:lnSpc>
                <a:spcPct val="80000"/>
              </a:lnSpc>
            </a:pPr>
            <a:r>
              <a:rPr lang="en-US" sz="1200" dirty="0" err="1"/>
              <a:t>Carnivora</a:t>
            </a:r>
            <a:r>
              <a:rPr lang="en-US" sz="1200" dirty="0"/>
              <a:t> (dogs, wolves, cats, bears, weasels)</a:t>
            </a:r>
          </a:p>
          <a:p>
            <a:pPr lvl="1">
              <a:lnSpc>
                <a:spcPct val="80000"/>
              </a:lnSpc>
            </a:pPr>
            <a:r>
              <a:rPr lang="en-US" sz="1200" dirty="0"/>
              <a:t>Creodonts</a:t>
            </a:r>
          </a:p>
          <a:p>
            <a:pPr lvl="1">
              <a:lnSpc>
                <a:spcPct val="80000"/>
              </a:lnSpc>
            </a:pPr>
            <a:r>
              <a:rPr lang="en-US" sz="1200" dirty="0" err="1"/>
              <a:t>Miacids</a:t>
            </a: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1200" dirty="0" err="1"/>
              <a:t>Tubulidentata</a:t>
            </a:r>
            <a:r>
              <a:rPr lang="en-US" sz="1200" dirty="0"/>
              <a:t> (aardvark)</a:t>
            </a:r>
          </a:p>
          <a:p>
            <a:pPr>
              <a:lnSpc>
                <a:spcPct val="80000"/>
              </a:lnSpc>
            </a:pPr>
            <a:r>
              <a:rPr lang="en-US" sz="1200" dirty="0" err="1"/>
              <a:t>Rodentia</a:t>
            </a:r>
            <a:r>
              <a:rPr lang="en-US" sz="1200" dirty="0"/>
              <a:t> (squirrels, rats, woodchucks)</a:t>
            </a:r>
          </a:p>
          <a:p>
            <a:pPr>
              <a:lnSpc>
                <a:spcPct val="80000"/>
              </a:lnSpc>
            </a:pPr>
            <a:r>
              <a:rPr lang="en-US" sz="1200" dirty="0" err="1"/>
              <a:t>Pholidota</a:t>
            </a:r>
            <a:r>
              <a:rPr lang="en-US" sz="1200" dirty="0"/>
              <a:t> (pangolins)</a:t>
            </a:r>
          </a:p>
          <a:p>
            <a:pPr>
              <a:lnSpc>
                <a:spcPct val="80000"/>
              </a:lnSpc>
            </a:pPr>
            <a:r>
              <a:rPr lang="en-US" sz="1200" dirty="0" err="1"/>
              <a:t>Lagomorpha</a:t>
            </a:r>
            <a:r>
              <a:rPr lang="en-US" sz="1200" dirty="0"/>
              <a:t> (rabbits, hares, </a:t>
            </a:r>
            <a:r>
              <a:rPr lang="en-US" sz="1200" dirty="0" err="1"/>
              <a:t>pikas</a:t>
            </a:r>
            <a:r>
              <a:rPr lang="en-US" sz="12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1200" dirty="0" err="1"/>
              <a:t>Edentata</a:t>
            </a:r>
            <a:r>
              <a:rPr lang="en-US" sz="1200" dirty="0"/>
              <a:t> (sloths, anteaters, armadillos)</a:t>
            </a:r>
          </a:p>
          <a:p>
            <a:pPr>
              <a:lnSpc>
                <a:spcPct val="80000"/>
              </a:lnSpc>
            </a:pPr>
            <a:r>
              <a:rPr lang="en-US" sz="1200" dirty="0" err="1"/>
              <a:t>Cetacea</a:t>
            </a:r>
            <a:r>
              <a:rPr lang="en-US" sz="1200" dirty="0"/>
              <a:t> (whales, dolphins, porpoises)</a:t>
            </a:r>
          </a:p>
          <a:p>
            <a:pPr>
              <a:lnSpc>
                <a:spcPct val="80000"/>
              </a:lnSpc>
            </a:pPr>
            <a:r>
              <a:rPr lang="en-US" sz="1200" dirty="0" err="1"/>
              <a:t>Proboscidea</a:t>
            </a:r>
            <a:r>
              <a:rPr lang="en-US" sz="1200" dirty="0"/>
              <a:t> (elephants, mammoths)</a:t>
            </a:r>
          </a:p>
          <a:p>
            <a:pPr>
              <a:lnSpc>
                <a:spcPct val="80000"/>
              </a:lnSpc>
            </a:pPr>
            <a:r>
              <a:rPr lang="en-US" sz="1200" dirty="0" err="1"/>
              <a:t>Hyracoidea</a:t>
            </a:r>
            <a:r>
              <a:rPr lang="en-US" sz="1200" dirty="0"/>
              <a:t> (hyraxes)</a:t>
            </a:r>
          </a:p>
          <a:p>
            <a:pPr>
              <a:lnSpc>
                <a:spcPct val="80000"/>
              </a:lnSpc>
            </a:pPr>
            <a:r>
              <a:rPr lang="en-US" sz="1200" dirty="0" err="1"/>
              <a:t>Sirenea</a:t>
            </a:r>
            <a:r>
              <a:rPr lang="en-US" sz="1200" dirty="0"/>
              <a:t> (manatees)</a:t>
            </a:r>
          </a:p>
          <a:p>
            <a:pPr>
              <a:lnSpc>
                <a:spcPct val="80000"/>
              </a:lnSpc>
            </a:pPr>
            <a:r>
              <a:rPr lang="en-US" sz="1200" dirty="0" err="1"/>
              <a:t>Perissodactyla</a:t>
            </a:r>
            <a:r>
              <a:rPr lang="en-US" sz="1200" dirty="0"/>
              <a:t> (odd-toed ungulates – horses, zebras, tapirs, rhinos)</a:t>
            </a:r>
          </a:p>
          <a:p>
            <a:pPr>
              <a:lnSpc>
                <a:spcPct val="80000"/>
              </a:lnSpc>
            </a:pPr>
            <a:r>
              <a:rPr lang="en-US" sz="1200" dirty="0" err="1"/>
              <a:t>Artiodactyla</a:t>
            </a:r>
            <a:r>
              <a:rPr lang="en-US" sz="1200" dirty="0"/>
              <a:t> (even-</a:t>
            </a:r>
            <a:r>
              <a:rPr lang="en-US" sz="1200" dirty="0" err="1"/>
              <a:t>toead</a:t>
            </a:r>
            <a:r>
              <a:rPr lang="en-US" sz="1200" dirty="0"/>
              <a:t> ungulates – swine, camels, deer, hippos, antelopes, cattle, sheep, goats)</a:t>
            </a:r>
          </a:p>
          <a:p>
            <a:pPr>
              <a:lnSpc>
                <a:spcPct val="80000"/>
              </a:lnSpc>
            </a:pPr>
            <a:r>
              <a:rPr lang="en-US" sz="1200" dirty="0"/>
              <a:t>Primates (lemurs, monkeys, apes, humans)</a:t>
            </a:r>
          </a:p>
          <a:p>
            <a:pPr>
              <a:lnSpc>
                <a:spcPct val="80000"/>
              </a:lnSpc>
            </a:pPr>
            <a:r>
              <a:rPr lang="en-US" sz="1200" dirty="0" err="1"/>
              <a:t>Creodonta</a:t>
            </a:r>
            <a:r>
              <a:rPr lang="en-US" sz="1200" dirty="0"/>
              <a:t> (primitive carnivorous mammals)</a:t>
            </a:r>
          </a:p>
          <a:p>
            <a:pPr>
              <a:lnSpc>
                <a:spcPct val="80000"/>
              </a:lnSpc>
            </a:pPr>
            <a:r>
              <a:rPr lang="en-US" sz="1200" dirty="0" err="1"/>
              <a:t>Palaeoryctoids</a:t>
            </a:r>
            <a:r>
              <a:rPr lang="en-US" sz="1200" dirty="0"/>
              <a:t> (shrew-like mammals)</a:t>
            </a:r>
          </a:p>
          <a:p>
            <a:pPr>
              <a:lnSpc>
                <a:spcPct val="80000"/>
              </a:lnSpc>
            </a:pPr>
            <a:r>
              <a:rPr lang="en-US" sz="1200" dirty="0" err="1"/>
              <a:t>Condylarthra</a:t>
            </a:r>
            <a:r>
              <a:rPr lang="en-US" sz="1200" dirty="0"/>
              <a:t> (ancestral ungulates)</a:t>
            </a:r>
          </a:p>
          <a:p>
            <a:pPr>
              <a:lnSpc>
                <a:spcPct val="80000"/>
              </a:lnSpc>
            </a:pPr>
            <a:r>
              <a:rPr lang="en-US" sz="1200" dirty="0" err="1"/>
              <a:t>Embrithopoda</a:t>
            </a:r>
            <a:r>
              <a:rPr lang="en-US" sz="1200" dirty="0"/>
              <a:t> (</a:t>
            </a:r>
            <a:r>
              <a:rPr lang="en-US" sz="1200" dirty="0" err="1"/>
              <a:t>subungulates</a:t>
            </a:r>
            <a:r>
              <a:rPr lang="en-US" sz="12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1200" dirty="0" err="1"/>
              <a:t>Desmostylia</a:t>
            </a:r>
            <a:endParaRPr lang="en-US" sz="1200" dirty="0"/>
          </a:p>
        </p:txBody>
      </p:sp>
      <p:pic>
        <p:nvPicPr>
          <p:cNvPr id="60420" name="Picture 4" descr="mammal_phyloge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990600"/>
            <a:ext cx="29337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371600"/>
          </a:xfrm>
        </p:spPr>
        <p:txBody>
          <a:bodyPr/>
          <a:lstStyle/>
          <a:p>
            <a:r>
              <a:rPr lang="en-US" dirty="0"/>
              <a:t>Plants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3886200" cy="3962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1600" b="1" dirty="0">
                <a:hlinkClick r:id="" action="ppaction://noaction"/>
              </a:rPr>
              <a:t>Division </a:t>
            </a:r>
            <a:r>
              <a:rPr lang="en-US" sz="1600" b="1" dirty="0" err="1">
                <a:hlinkClick r:id="" action="ppaction://noaction"/>
              </a:rPr>
              <a:t>Anthocerophyta</a:t>
            </a:r>
            <a:r>
              <a:rPr lang="en-US" sz="1600" b="1" dirty="0"/>
              <a:t> </a:t>
            </a:r>
            <a:r>
              <a:rPr lang="en-US" sz="1600" dirty="0"/>
              <a:t>(Hornworts)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hlinkClick r:id="" action="ppaction://noaction"/>
              </a:rPr>
              <a:t>Division </a:t>
            </a:r>
            <a:r>
              <a:rPr lang="en-US" sz="1600" b="1" dirty="0" err="1">
                <a:hlinkClick r:id="" action="ppaction://noaction"/>
              </a:rPr>
              <a:t>Bryophyta</a:t>
            </a:r>
            <a:r>
              <a:rPr lang="en-US" sz="1600" b="1" dirty="0">
                <a:hlinkClick r:id="" action="ppaction://noaction"/>
              </a:rPr>
              <a:t> </a:t>
            </a:r>
            <a:r>
              <a:rPr lang="en-US" sz="1600" b="1" dirty="0"/>
              <a:t> </a:t>
            </a:r>
            <a:r>
              <a:rPr lang="en-US" sz="1600" dirty="0"/>
              <a:t>(Mosses)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hlinkClick r:id="" action="ppaction://noaction"/>
              </a:rPr>
              <a:t>Division </a:t>
            </a:r>
            <a:r>
              <a:rPr lang="en-US" sz="1600" b="1" dirty="0" err="1">
                <a:hlinkClick r:id="" action="ppaction://noaction"/>
              </a:rPr>
              <a:t>Hepatophyta</a:t>
            </a:r>
            <a:r>
              <a:rPr lang="en-US" sz="1600" b="1" dirty="0"/>
              <a:t> </a:t>
            </a:r>
            <a:r>
              <a:rPr lang="en-US" sz="1600" dirty="0"/>
              <a:t>(Liverworts – first land plants – first true plants)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hlinkClick r:id="" action="ppaction://noaction"/>
              </a:rPr>
              <a:t>Division </a:t>
            </a:r>
            <a:r>
              <a:rPr lang="en-US" sz="1600" b="1" dirty="0" err="1">
                <a:hlinkClick r:id="" action="ppaction://noaction"/>
              </a:rPr>
              <a:t>Lycophyta</a:t>
            </a:r>
            <a:r>
              <a:rPr lang="en-US" sz="1600" b="1" dirty="0"/>
              <a:t> </a:t>
            </a:r>
            <a:r>
              <a:rPr lang="en-US" sz="1600" dirty="0"/>
              <a:t>(Club Mosses – first vascular plants)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hlinkClick r:id="" action="ppaction://noaction"/>
              </a:rPr>
              <a:t>Division </a:t>
            </a:r>
            <a:r>
              <a:rPr lang="en-US" sz="1600" b="1" dirty="0" err="1">
                <a:hlinkClick r:id="" action="ppaction://noaction"/>
              </a:rPr>
              <a:t>Sphenophyta</a:t>
            </a:r>
            <a:r>
              <a:rPr lang="en-US" sz="1600" dirty="0">
                <a:hlinkClick r:id="" action="ppaction://noaction"/>
              </a:rPr>
              <a:t> </a:t>
            </a:r>
            <a:r>
              <a:rPr lang="en-US" sz="1600" dirty="0"/>
              <a:t>(horsetails)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hlinkClick r:id="" action="ppaction://noaction"/>
              </a:rPr>
              <a:t>Division </a:t>
            </a:r>
            <a:r>
              <a:rPr lang="en-US" sz="1600" b="1" dirty="0" err="1">
                <a:hlinkClick r:id="" action="ppaction://noaction"/>
              </a:rPr>
              <a:t>Psilophyta</a:t>
            </a:r>
            <a:r>
              <a:rPr lang="en-US" sz="1600" b="1" dirty="0"/>
              <a:t> </a:t>
            </a:r>
            <a:r>
              <a:rPr lang="en-US" sz="1600" dirty="0"/>
              <a:t>(Whisk Ferns – primitive vascular plants, possibly reduced from previous fern-like ancestors)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hlinkClick r:id="" action="ppaction://noaction"/>
              </a:rPr>
              <a:t>Division </a:t>
            </a:r>
            <a:r>
              <a:rPr lang="en-US" sz="1600" b="1" dirty="0" err="1">
                <a:hlinkClick r:id="" action="ppaction://noaction"/>
              </a:rPr>
              <a:t>Pterophyta</a:t>
            </a:r>
            <a:r>
              <a:rPr lang="en-US" sz="1600" b="1" dirty="0"/>
              <a:t> </a:t>
            </a:r>
            <a:r>
              <a:rPr lang="en-US" sz="1600" dirty="0"/>
              <a:t>(Ferns)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hlinkClick r:id="" action="ppaction://noaction"/>
              </a:rPr>
              <a:t>Division </a:t>
            </a:r>
            <a:r>
              <a:rPr lang="en-US" sz="1600" b="1" dirty="0" err="1">
                <a:hlinkClick r:id="" action="ppaction://noaction"/>
              </a:rPr>
              <a:t>Cycadophyta</a:t>
            </a:r>
            <a:r>
              <a:rPr lang="en-US" sz="1600" b="1" dirty="0"/>
              <a:t> </a:t>
            </a:r>
            <a:r>
              <a:rPr lang="en-US" sz="1600" dirty="0"/>
              <a:t>(Cycads)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hlinkClick r:id="" action="ppaction://noaction"/>
              </a:rPr>
              <a:t>Division </a:t>
            </a:r>
            <a:r>
              <a:rPr lang="en-US" sz="1600" b="1" dirty="0" err="1">
                <a:hlinkClick r:id="" action="ppaction://noaction"/>
              </a:rPr>
              <a:t>Ginkgophyta</a:t>
            </a:r>
            <a:r>
              <a:rPr lang="en-US" sz="1600" b="1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Ginkos</a:t>
            </a:r>
            <a:r>
              <a:rPr lang="en-US" sz="16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hlinkClick r:id="" action="ppaction://noaction"/>
              </a:rPr>
              <a:t>Division </a:t>
            </a:r>
            <a:r>
              <a:rPr lang="en-US" sz="1600" b="1" dirty="0" err="1">
                <a:hlinkClick r:id="" action="ppaction://noaction"/>
              </a:rPr>
              <a:t>Coniferophyta</a:t>
            </a:r>
            <a:r>
              <a:rPr lang="en-US" sz="1600" b="1" dirty="0"/>
              <a:t> </a:t>
            </a:r>
            <a:r>
              <a:rPr lang="en-US" sz="1600" dirty="0"/>
              <a:t>(Conifers)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hlinkClick r:id="" action="ppaction://noaction"/>
              </a:rPr>
              <a:t>Division </a:t>
            </a:r>
            <a:r>
              <a:rPr lang="en-US" sz="1600" b="1" dirty="0" err="1">
                <a:hlinkClick r:id="" action="ppaction://noaction"/>
              </a:rPr>
              <a:t>Gnetophyta</a:t>
            </a:r>
            <a:r>
              <a:rPr lang="en-US" sz="1600" b="1" dirty="0"/>
              <a:t> </a:t>
            </a:r>
            <a:r>
              <a:rPr lang="en-US" sz="1600" dirty="0"/>
              <a:t>(vessel-bearing gymnosperms, ancestral to flowering plants)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hlinkClick r:id="" action="ppaction://noaction"/>
              </a:rPr>
              <a:t>Division </a:t>
            </a:r>
            <a:r>
              <a:rPr lang="en-US" sz="1600" b="1" dirty="0" err="1">
                <a:hlinkClick r:id="" action="ppaction://noaction"/>
              </a:rPr>
              <a:t>Anthophyta</a:t>
            </a:r>
            <a:r>
              <a:rPr lang="en-US" sz="1600" b="1" dirty="0"/>
              <a:t> </a:t>
            </a:r>
            <a:r>
              <a:rPr lang="en-US" sz="1600" dirty="0"/>
              <a:t>(Flowering Plants)</a:t>
            </a:r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  <p:pic>
        <p:nvPicPr>
          <p:cNvPr id="62468" name="Picture 4" descr="plante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857375"/>
            <a:ext cx="3565525" cy="362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Plant Adaptations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Reproduction/Life cycles</a:t>
            </a:r>
          </a:p>
          <a:p>
            <a:pPr lvl="1"/>
            <a:r>
              <a:rPr lang="en-US" sz="2000"/>
              <a:t>From slime molds to mosses</a:t>
            </a:r>
          </a:p>
          <a:p>
            <a:pPr lvl="1"/>
            <a:r>
              <a:rPr lang="en-US" sz="2000"/>
              <a:t>Spores</a:t>
            </a:r>
          </a:p>
          <a:p>
            <a:pPr lvl="1"/>
            <a:r>
              <a:rPr lang="en-US" sz="2000"/>
              <a:t>Seeds</a:t>
            </a:r>
          </a:p>
          <a:p>
            <a:pPr lvl="2"/>
            <a:r>
              <a:rPr lang="en-US" sz="1800"/>
              <a:t>Gymnosperms</a:t>
            </a:r>
          </a:p>
          <a:p>
            <a:pPr lvl="2"/>
            <a:r>
              <a:rPr lang="en-US" sz="1800"/>
              <a:t>Angiosperms</a:t>
            </a:r>
          </a:p>
          <a:p>
            <a:pPr lvl="2"/>
            <a:endParaRPr lang="en-US" sz="1800"/>
          </a:p>
          <a:p>
            <a:r>
              <a:rPr lang="en-US" sz="2400"/>
              <a:t>Food and water transport</a:t>
            </a:r>
          </a:p>
          <a:p>
            <a:pPr lvl="1"/>
            <a:r>
              <a:rPr lang="en-US" sz="2000"/>
              <a:t>Non-vascular plants</a:t>
            </a:r>
          </a:p>
          <a:p>
            <a:pPr lvl="1"/>
            <a:r>
              <a:rPr lang="en-US" sz="2000"/>
              <a:t>Vascular plants</a:t>
            </a:r>
          </a:p>
          <a:p>
            <a:pPr lvl="2"/>
            <a:r>
              <a:rPr lang="en-US" sz="1800"/>
              <a:t>Monocots</a:t>
            </a:r>
          </a:p>
          <a:p>
            <a:pPr lvl="2"/>
            <a:r>
              <a:rPr lang="en-US" sz="1800"/>
              <a:t>dicots</a:t>
            </a:r>
          </a:p>
        </p:txBody>
      </p:sp>
      <p:pic>
        <p:nvPicPr>
          <p:cNvPr id="63492" name="Picture 4" descr="conif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76400"/>
            <a:ext cx="2743200" cy="2057400"/>
          </a:xfrm>
          <a:prstGeom prst="rect">
            <a:avLst/>
          </a:prstGeom>
          <a:noFill/>
        </p:spPr>
      </p:pic>
      <p:pic>
        <p:nvPicPr>
          <p:cNvPr id="63493" name="Picture 5" descr="complete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03860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History</a:t>
            </a:r>
          </a:p>
        </p:txBody>
      </p:sp>
      <p:pic>
        <p:nvPicPr>
          <p:cNvPr id="68614" name="Picture 6" descr="TimeScaleb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90600" y="1295400"/>
            <a:ext cx="7239000" cy="5190507"/>
          </a:xfrm>
          <a:noFill/>
          <a:ln/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Plant – Animal Interactions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4953000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Biomes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Photosynthesis/Respiration </a:t>
            </a:r>
          </a:p>
          <a:p>
            <a:pPr>
              <a:lnSpc>
                <a:spcPct val="80000"/>
              </a:lnSpc>
              <a:buFont typeface="Wingdings" pitchFamily="-113" charset="2"/>
              <a:buNone/>
            </a:pPr>
            <a:r>
              <a:rPr lang="en-US" sz="2400"/>
              <a:t>   (the carbon cycle)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Trophic levels (energetics)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Avoidance strategies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Reproductive strategies (vectors)</a:t>
            </a:r>
          </a:p>
        </p:txBody>
      </p:sp>
      <p:pic>
        <p:nvPicPr>
          <p:cNvPr id="64519" name="Picture 7" descr="paleocene_for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828800"/>
            <a:ext cx="2819400" cy="2805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7924800" cy="4038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earth is 4.5 billion years old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present is the key to the past</a:t>
            </a:r>
          </a:p>
          <a:p>
            <a:endParaRPr lang="en-US" dirty="0" smtClean="0"/>
          </a:p>
          <a:p>
            <a:r>
              <a:rPr lang="en-US" dirty="0" smtClean="0"/>
              <a:t>Geologic time is divided into Eons, Eras, Periods, Epochs and Ages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Phanerazoic</a:t>
            </a:r>
            <a:r>
              <a:rPr lang="en-US" dirty="0" smtClean="0"/>
              <a:t> Eon is divided into three Eras, the Paleozoic, Mesozoic and Cenozoic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Studying rocks and the fossil record takes us on a Hopscotch Through Geologic Time</a:t>
            </a:r>
            <a:endParaRPr lang="en-US" dirty="0"/>
          </a:p>
        </p:txBody>
      </p:sp>
      <p:pic>
        <p:nvPicPr>
          <p:cNvPr id="6" name="Picture 9" descr="rov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029200" y="609600"/>
            <a:ext cx="3287115" cy="2667000"/>
          </a:xfrm>
          <a:noFill/>
          <a:ln/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Hopscotch Through Geologic Time</a:t>
            </a:r>
            <a:endParaRPr lang="en-US" dirty="0"/>
          </a:p>
        </p:txBody>
      </p:sp>
      <p:pic>
        <p:nvPicPr>
          <p:cNvPr id="5" name="Content Placeholder 4" descr="amphibianev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5619" y="1524000"/>
            <a:ext cx="3962400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stencilease.com/gif/CC0300de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35428"/>
            <a:ext cx="3429000" cy="4560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382000" cy="762000"/>
          </a:xfrm>
        </p:spPr>
        <p:txBody>
          <a:bodyPr/>
          <a:lstStyle/>
          <a:p>
            <a:r>
              <a:rPr lang="en-US" sz="3200" dirty="0" err="1"/>
              <a:t>Paleobiology</a:t>
            </a:r>
            <a:r>
              <a:rPr lang="en-US" sz="3200" dirty="0"/>
              <a:t> – The History of Life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/>
              <a:t>Origin of Life</a:t>
            </a:r>
          </a:p>
          <a:p>
            <a:pPr>
              <a:buFontTx/>
              <a:buNone/>
            </a:pPr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Evolution </a:t>
            </a:r>
            <a:r>
              <a:rPr lang="en-US" sz="2800" dirty="0"/>
              <a:t>of Life</a:t>
            </a:r>
          </a:p>
        </p:txBody>
      </p:sp>
      <p:pic>
        <p:nvPicPr>
          <p:cNvPr id="88068" name="Picture 4" descr="earl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57600" y="1828800"/>
            <a:ext cx="3669073" cy="2651982"/>
          </a:xfrm>
          <a:noFill/>
          <a:ln/>
        </p:spPr>
      </p:pic>
      <p:pic>
        <p:nvPicPr>
          <p:cNvPr id="5" name="Picture 8" descr="nz3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86400" y="4038600"/>
            <a:ext cx="2819400" cy="2321629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457200"/>
            <a:ext cx="5943600" cy="990600"/>
          </a:xfrm>
        </p:spPr>
        <p:txBody>
          <a:bodyPr/>
          <a:lstStyle/>
          <a:p>
            <a:pPr algn="r"/>
            <a:r>
              <a:rPr lang="en-US"/>
              <a:t>Hadean </a:t>
            </a:r>
            <a:r>
              <a:rPr lang="en-US" sz="2800"/>
              <a:t>(4.5 to 3.96 bya)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4038600" cy="3352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2000" dirty="0"/>
              <a:t>Earth accreted from bolides.</a:t>
            </a:r>
          </a:p>
          <a:p>
            <a:pPr algn="l">
              <a:lnSpc>
                <a:spcPct val="90000"/>
              </a:lnSpc>
            </a:pPr>
            <a:endParaRPr lang="en-US" sz="2000" dirty="0"/>
          </a:p>
          <a:p>
            <a:pPr algn="l">
              <a:lnSpc>
                <a:spcPct val="90000"/>
              </a:lnSpc>
            </a:pPr>
            <a:r>
              <a:rPr lang="en-US" sz="2000" dirty="0"/>
              <a:t>Material differentiated into core, mantle, crust and </a:t>
            </a:r>
            <a:r>
              <a:rPr lang="en-US" sz="2000" dirty="0" smtClean="0"/>
              <a:t>atmosphere</a:t>
            </a:r>
          </a:p>
          <a:p>
            <a:pPr algn="l">
              <a:lnSpc>
                <a:spcPct val="90000"/>
              </a:lnSpc>
            </a:pPr>
            <a:endParaRPr lang="en-US" sz="2000" dirty="0"/>
          </a:p>
          <a:p>
            <a:pPr algn="l">
              <a:lnSpc>
                <a:spcPct val="90000"/>
              </a:lnSpc>
            </a:pPr>
            <a:r>
              <a:rPr lang="en-US" sz="2000" dirty="0"/>
              <a:t>Hostile conditions.</a:t>
            </a:r>
          </a:p>
          <a:p>
            <a:pPr algn="l">
              <a:lnSpc>
                <a:spcPct val="90000"/>
              </a:lnSpc>
            </a:pPr>
            <a:endParaRPr lang="en-US" sz="2000" dirty="0"/>
          </a:p>
          <a:p>
            <a:pPr algn="l">
              <a:lnSpc>
                <a:spcPct val="90000"/>
              </a:lnSpc>
            </a:pPr>
            <a:r>
              <a:rPr lang="en-US" sz="2000" dirty="0"/>
              <a:t>Early crust formation </a:t>
            </a:r>
            <a:r>
              <a:rPr lang="en-US" sz="1600" dirty="0"/>
              <a:t>(</a:t>
            </a:r>
            <a:r>
              <a:rPr lang="en-US" sz="1600" dirty="0" err="1"/>
              <a:t>detrital</a:t>
            </a:r>
            <a:r>
              <a:rPr lang="en-US" sz="1600" dirty="0"/>
              <a:t> zircon grains dating to 4.2 </a:t>
            </a:r>
            <a:r>
              <a:rPr lang="en-US" sz="1600" dirty="0" err="1"/>
              <a:t>bya</a:t>
            </a:r>
            <a:r>
              <a:rPr lang="en-US" sz="1600" dirty="0"/>
              <a:t> found in sedimentary rocks), but no rocks still exist in the geologic record.</a:t>
            </a:r>
          </a:p>
          <a:p>
            <a:pPr algn="l">
              <a:lnSpc>
                <a:spcPct val="90000"/>
              </a:lnSpc>
            </a:pPr>
            <a:endParaRPr lang="en-US" sz="1600" dirty="0"/>
          </a:p>
          <a:p>
            <a:pPr algn="l">
              <a:lnSpc>
                <a:spcPct val="90000"/>
              </a:lnSpc>
            </a:pPr>
            <a:endParaRPr lang="en-US" sz="3200" dirty="0"/>
          </a:p>
        </p:txBody>
      </p:sp>
      <p:pic>
        <p:nvPicPr>
          <p:cNvPr id="24580" name="Picture 4" descr="HadeanLandsca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752600"/>
            <a:ext cx="3352800" cy="4235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685800"/>
            <a:ext cx="5943600" cy="838200"/>
          </a:xfrm>
        </p:spPr>
        <p:txBody>
          <a:bodyPr/>
          <a:lstStyle/>
          <a:p>
            <a:pPr algn="r"/>
            <a:r>
              <a:rPr lang="en-US"/>
              <a:t>Archaen </a:t>
            </a:r>
            <a:r>
              <a:rPr lang="en-US" sz="2800"/>
              <a:t>(3.96 to 2.5 bya)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447800"/>
            <a:ext cx="7848600" cy="3962400"/>
          </a:xfrm>
        </p:spPr>
        <p:txBody>
          <a:bodyPr/>
          <a:lstStyle/>
          <a:p>
            <a:pPr algn="l"/>
            <a:r>
              <a:rPr lang="en-US" sz="1800" dirty="0" err="1"/>
              <a:t>Cratons</a:t>
            </a:r>
            <a:r>
              <a:rPr lang="en-US" sz="1800" dirty="0"/>
              <a:t> form (continental accretion).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Early atmosphere (</a:t>
            </a:r>
            <a:r>
              <a:rPr lang="en-US" sz="1800" dirty="0" err="1"/>
              <a:t>outgassing</a:t>
            </a:r>
            <a:r>
              <a:rPr lang="en-US" sz="1800" dirty="0"/>
              <a:t>).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First organisms (3.3 to 3.5 </a:t>
            </a:r>
            <a:r>
              <a:rPr lang="en-US" sz="1800" dirty="0" err="1"/>
              <a:t>bya</a:t>
            </a:r>
            <a:r>
              <a:rPr lang="en-US" sz="1800" dirty="0"/>
              <a:t>) </a:t>
            </a:r>
          </a:p>
          <a:p>
            <a:pPr algn="l"/>
            <a:r>
              <a:rPr lang="en-US" sz="1800" dirty="0"/>
              <a:t>	Origin of life? once </a:t>
            </a:r>
            <a:r>
              <a:rPr lang="en-US" sz="1800" dirty="0" smtClean="0"/>
              <a:t>there</a:t>
            </a:r>
          </a:p>
          <a:p>
            <a:pPr algn="l"/>
            <a:r>
              <a:rPr lang="en-US" sz="1800" dirty="0" smtClean="0"/>
              <a:t> </a:t>
            </a:r>
            <a:r>
              <a:rPr lang="en-US" sz="1800" dirty="0"/>
              <a:t>	is a </a:t>
            </a:r>
            <a:r>
              <a:rPr lang="en-US" sz="1800" dirty="0" smtClean="0"/>
              <a:t>self-replicating</a:t>
            </a:r>
          </a:p>
          <a:p>
            <a:pPr algn="l"/>
            <a:r>
              <a:rPr lang="en-US" sz="1800" dirty="0" smtClean="0"/>
              <a:t> </a:t>
            </a:r>
            <a:r>
              <a:rPr lang="en-US" sz="1800" dirty="0"/>
              <a:t>	molecule</a:t>
            </a:r>
            <a:r>
              <a:rPr lang="en-US" sz="1800" dirty="0" smtClean="0"/>
              <a:t>, there </a:t>
            </a:r>
            <a:r>
              <a:rPr lang="en-US" sz="1800" dirty="0"/>
              <a:t>is </a:t>
            </a:r>
            <a:endParaRPr lang="en-US" sz="1800" dirty="0" smtClean="0"/>
          </a:p>
          <a:p>
            <a:pPr algn="l"/>
            <a:r>
              <a:rPr lang="en-US" sz="1800" dirty="0" smtClean="0"/>
              <a:t>             natural </a:t>
            </a:r>
            <a:r>
              <a:rPr lang="en-US" sz="1800" dirty="0"/>
              <a:t>	selection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 err="1"/>
              <a:t>Extremophiles</a:t>
            </a:r>
            <a:endParaRPr lang="en-US" sz="1800" dirty="0"/>
          </a:p>
          <a:p>
            <a:pPr algn="l"/>
            <a:endParaRPr lang="en-US" sz="1800" dirty="0"/>
          </a:p>
          <a:p>
            <a:pPr algn="l"/>
            <a:r>
              <a:rPr lang="en-US" sz="1800" dirty="0" err="1"/>
              <a:t>Stromatolites</a:t>
            </a:r>
            <a:endParaRPr lang="en-US" sz="1800" dirty="0"/>
          </a:p>
          <a:p>
            <a:pPr algn="l"/>
            <a:endParaRPr lang="en-US" sz="1800" dirty="0"/>
          </a:p>
          <a:p>
            <a:pPr algn="l"/>
            <a:endParaRPr lang="en-US" sz="1800" dirty="0"/>
          </a:p>
          <a:p>
            <a:pPr algn="l"/>
            <a:endParaRPr lang="en-US" sz="1800" dirty="0"/>
          </a:p>
        </p:txBody>
      </p:sp>
      <p:pic>
        <p:nvPicPr>
          <p:cNvPr id="2052" name="Picture 4" descr="Arche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0"/>
            <a:ext cx="3429000" cy="315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609600"/>
            <a:ext cx="5943600" cy="914400"/>
          </a:xfrm>
        </p:spPr>
        <p:txBody>
          <a:bodyPr/>
          <a:lstStyle/>
          <a:p>
            <a:pPr algn="r"/>
            <a:r>
              <a:rPr lang="en-US"/>
              <a:t>Proterozoic </a:t>
            </a:r>
            <a:r>
              <a:rPr lang="en-US" sz="2800"/>
              <a:t>(2.5 to 0.54 bya)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600200"/>
            <a:ext cx="6400800" cy="3886200"/>
          </a:xfrm>
        </p:spPr>
        <p:txBody>
          <a:bodyPr/>
          <a:lstStyle/>
          <a:p>
            <a:pPr algn="l"/>
            <a:r>
              <a:rPr lang="en-US" sz="1800" dirty="0"/>
              <a:t>Transition from </a:t>
            </a:r>
            <a:r>
              <a:rPr lang="en-US" sz="1800" dirty="0" err="1"/>
              <a:t>Archaen</a:t>
            </a:r>
            <a:r>
              <a:rPr lang="en-US" sz="1800" dirty="0"/>
              <a:t> type crustal evolution to current pattern of tectonic cycle.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 err="1"/>
              <a:t>Laurentia</a:t>
            </a:r>
            <a:endParaRPr lang="en-US" sz="1800" dirty="0"/>
          </a:p>
          <a:p>
            <a:pPr algn="l"/>
            <a:endParaRPr lang="en-US" sz="1800" dirty="0"/>
          </a:p>
          <a:p>
            <a:pPr algn="l"/>
            <a:r>
              <a:rPr lang="en-US" sz="1800" dirty="0" err="1"/>
              <a:t>Orogeny</a:t>
            </a:r>
            <a:endParaRPr lang="en-US" sz="1800" dirty="0"/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Wilson cycles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Banded iron formations </a:t>
            </a:r>
          </a:p>
          <a:p>
            <a:pPr algn="l"/>
            <a:r>
              <a:rPr lang="en-US" sz="1800" dirty="0"/>
              <a:t>(red beds)</a:t>
            </a:r>
          </a:p>
        </p:txBody>
      </p:sp>
      <p:pic>
        <p:nvPicPr>
          <p:cNvPr id="21508" name="Picture 4" descr="proterozo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438400"/>
            <a:ext cx="4552950" cy="3154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14400"/>
            <a:ext cx="6553200" cy="5181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1800" dirty="0" err="1"/>
              <a:t>Prokaryototes</a:t>
            </a:r>
            <a:r>
              <a:rPr lang="en-US" sz="1800" dirty="0"/>
              <a:t> (3.3 to 3.8 </a:t>
            </a:r>
            <a:r>
              <a:rPr lang="en-US" sz="1800" dirty="0" err="1"/>
              <a:t>bya</a:t>
            </a:r>
            <a:r>
              <a:rPr lang="en-US" sz="1800" dirty="0"/>
              <a:t>?)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Photosynthesis (2.3 </a:t>
            </a:r>
            <a:r>
              <a:rPr lang="en-US" sz="1800" dirty="0" err="1"/>
              <a:t>bya</a:t>
            </a:r>
            <a:r>
              <a:rPr lang="en-US" sz="1800" dirty="0"/>
              <a:t>?)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Eukaryotes (2.1 </a:t>
            </a:r>
            <a:r>
              <a:rPr lang="en-US" sz="1800" dirty="0" err="1"/>
              <a:t>bya</a:t>
            </a:r>
            <a:r>
              <a:rPr lang="en-US" sz="1800" dirty="0"/>
              <a:t>?)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dirty="0" err="1"/>
              <a:t>endosymbiosis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			</a:t>
            </a:r>
            <a:br>
              <a:rPr lang="en-US" sz="1800" dirty="0"/>
            </a:br>
            <a:r>
              <a:rPr lang="en-US" sz="1800" dirty="0"/>
              <a:t>	sexual reproduction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dirty="0" err="1"/>
              <a:t>multicelled</a:t>
            </a:r>
            <a:r>
              <a:rPr lang="en-US" sz="1800" dirty="0"/>
              <a:t> organisms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/>
              <a:t>Ediacaran</a:t>
            </a:r>
            <a:r>
              <a:rPr lang="en-US" sz="1800" dirty="0"/>
              <a:t> fauna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Snowball earth?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Early invertebrates?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Ozone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22531" name="Picture 3" descr="amoeba_proteus_X_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143000"/>
            <a:ext cx="2792413" cy="2030413"/>
          </a:xfrm>
          <a:prstGeom prst="rect">
            <a:avLst/>
          </a:prstGeom>
          <a:noFill/>
        </p:spPr>
      </p:pic>
      <p:pic>
        <p:nvPicPr>
          <p:cNvPr id="22532" name="Picture 4" descr="ediac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657600"/>
            <a:ext cx="3556000" cy="205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</TotalTime>
  <Words>926</Words>
  <Application>Microsoft Office PowerPoint</Application>
  <PresentationFormat>On-screen Show (4:3)</PresentationFormat>
  <Paragraphs>405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Paper</vt:lpstr>
      <vt:lpstr>NS3310 - Physical Science Studies</vt:lpstr>
      <vt:lpstr>Geologic Time</vt:lpstr>
      <vt:lpstr>Earth History</vt:lpstr>
      <vt:lpstr>Hopscotch Through Geologic Time</vt:lpstr>
      <vt:lpstr>Paleobiology – The History of Life</vt:lpstr>
      <vt:lpstr>Hadean (4.5 to 3.96 bya)</vt:lpstr>
      <vt:lpstr>Archaen (3.96 to 2.5 bya)</vt:lpstr>
      <vt:lpstr>Proterozoic (2.5 to 0.54 bya)</vt:lpstr>
      <vt:lpstr>Prokaryototes (3.3 to 3.8 bya?)  Photosynthesis (2.3 bya?)  Eukaryotes (2.1 bya?)   endosymbiosis      sexual reproduction   multicelled organisms  Ediacaran fauna  Snowball earth?  Early invertebrates?  Ozone  </vt:lpstr>
      <vt:lpstr>Tectonic History</vt:lpstr>
      <vt:lpstr>Mass Extinctions</vt:lpstr>
      <vt:lpstr>Cambrian Explosion  (545 mya)</vt:lpstr>
      <vt:lpstr>Burgess Shale</vt:lpstr>
      <vt:lpstr>Ordovician</vt:lpstr>
      <vt:lpstr>Silurian and Devonian</vt:lpstr>
      <vt:lpstr>Carboniferous and Permian</vt:lpstr>
      <vt:lpstr>Permian Mass Extinction</vt:lpstr>
      <vt:lpstr>Mesozoic</vt:lpstr>
      <vt:lpstr>K/T Mass Extinction Event</vt:lpstr>
      <vt:lpstr>Cenozoic</vt:lpstr>
      <vt:lpstr>Vertebrates</vt:lpstr>
      <vt:lpstr>Amphibians</vt:lpstr>
      <vt:lpstr>Early Reptiles</vt:lpstr>
      <vt:lpstr>Archosauria (Ruling Reptiles)</vt:lpstr>
      <vt:lpstr>Birds (Aves)</vt:lpstr>
      <vt:lpstr>Mammals</vt:lpstr>
      <vt:lpstr>Placental Orders</vt:lpstr>
      <vt:lpstr>Plants</vt:lpstr>
      <vt:lpstr>Plant Adaptations</vt:lpstr>
      <vt:lpstr>Plant – Animal Interactions</vt:lpstr>
      <vt:lpstr>Key Concepts</vt:lpstr>
    </vt:vector>
  </TitlesOfParts>
  <Company>UHD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NS3310 - Physical Science Studies</dc:title>
  <dc:creator>hogeb</dc:creator>
  <cp:lastModifiedBy>hogeb</cp:lastModifiedBy>
  <cp:revision>11</cp:revision>
  <dcterms:created xsi:type="dcterms:W3CDTF">2008-12-17T21:14:14Z</dcterms:created>
  <dcterms:modified xsi:type="dcterms:W3CDTF">2010-01-12T16:10:25Z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TC300021311033</vt:lpwstr>
  </property>
</Properties>
</file>