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68" r:id="rId3"/>
    <p:sldId id="329" r:id="rId4"/>
    <p:sldId id="257" r:id="rId5"/>
    <p:sldId id="258" r:id="rId6"/>
    <p:sldId id="260" r:id="rId7"/>
    <p:sldId id="282" r:id="rId8"/>
    <p:sldId id="264" r:id="rId9"/>
    <p:sldId id="292" r:id="rId10"/>
    <p:sldId id="327" r:id="rId11"/>
    <p:sldId id="293" r:id="rId12"/>
    <p:sldId id="294" r:id="rId13"/>
    <p:sldId id="283" r:id="rId14"/>
    <p:sldId id="284" r:id="rId15"/>
    <p:sldId id="259" r:id="rId16"/>
    <p:sldId id="285" r:id="rId17"/>
    <p:sldId id="281" r:id="rId18"/>
    <p:sldId id="328" r:id="rId19"/>
    <p:sldId id="271" r:id="rId20"/>
    <p:sldId id="261" r:id="rId21"/>
    <p:sldId id="262" r:id="rId22"/>
    <p:sldId id="272" r:id="rId23"/>
    <p:sldId id="265" r:id="rId24"/>
    <p:sldId id="266" r:id="rId25"/>
    <p:sldId id="267" r:id="rId26"/>
    <p:sldId id="279" r:id="rId27"/>
    <p:sldId id="280" r:id="rId28"/>
    <p:sldId id="330" r:id="rId29"/>
    <p:sldId id="304" r:id="rId30"/>
    <p:sldId id="305" r:id="rId31"/>
    <p:sldId id="307" r:id="rId32"/>
    <p:sldId id="308" r:id="rId33"/>
    <p:sldId id="310" r:id="rId34"/>
    <p:sldId id="331" r:id="rId35"/>
    <p:sldId id="332" r:id="rId36"/>
    <p:sldId id="316" r:id="rId37"/>
    <p:sldId id="317" r:id="rId38"/>
    <p:sldId id="318" r:id="rId39"/>
    <p:sldId id="319" r:id="rId40"/>
    <p:sldId id="320" r:id="rId41"/>
    <p:sldId id="321" r:id="rId42"/>
    <p:sldId id="322" r:id="rId43"/>
    <p:sldId id="323" r:id="rId44"/>
    <p:sldId id="326" r:id="rId45"/>
    <p:sldId id="288" r:id="rId46"/>
    <p:sldId id="299" r:id="rId47"/>
    <p:sldId id="301" r:id="rId48"/>
    <p:sldId id="302" r:id="rId49"/>
    <p:sldId id="303" r:id="rId50"/>
    <p:sldId id="289" r:id="rId51"/>
    <p:sldId id="291" r:id="rId52"/>
    <p:sldId id="31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63D32-9EBF-4F75-8704-B105836DD36D}" type="datetimeFigureOut">
              <a:rPr lang="en-US" smtClean="0"/>
              <a:pPr/>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6EAD8-2EEF-4B66-8F64-372DC83A4D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D58DE-2345-4977-8B5E-97B7B52A2724}" type="slidenum">
              <a:rPr lang="en-US"/>
              <a:pPr/>
              <a:t>11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FA7A1-D697-4D9B-B73C-4C2523015C36}" type="slidenum">
              <a:rPr lang="en-US"/>
              <a:pPr/>
              <a:t>12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FA2B6-531C-401B-B171-5844A2AC0D2C}" type="slidenum">
              <a:rPr lang="en-US"/>
              <a:pPr/>
              <a:t>19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E9763-6316-4BF9-9EA7-B8C96868BED1}" type="slidenum">
              <a:rPr lang="en-US"/>
              <a:pPr/>
              <a:t>22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BF16D-2668-4A8B-ACB0-1A9B50D4B0E6}" type="slidenum">
              <a:rPr lang="en-US"/>
              <a:pPr/>
              <a:t>26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85696-CC93-4B27-B766-B7491DE8198A}" type="slidenum">
              <a:rPr lang="en-US"/>
              <a:pPr/>
              <a:t>27</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4C9EA-90D8-4371-980D-646A571CF5B9}" type="slidenum">
              <a:rPr lang="en-US"/>
              <a:pPr/>
              <a:t>36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9340E-2A67-43EE-B622-47A06E859540}" type="slidenum">
              <a:rPr lang="en-US"/>
              <a:pPr/>
              <a:t>37</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B943D-638A-45D3-A9C9-5AE9042CBD09}" type="slidenum">
              <a:rPr lang="en-US"/>
              <a:pPr/>
              <a:t>38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1C05F-6547-41C1-9185-224BA2A64A39}" type="slidenum">
              <a:rPr lang="en-US"/>
              <a:pPr/>
              <a:t>39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4CCFA-773C-4DAE-82F2-07BA07C219F6}" type="slidenum">
              <a:rPr lang="en-US"/>
              <a:pPr/>
              <a:t>40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7A703-696E-4396-BEDC-A295C1CFBEF9}" type="slidenum">
              <a:rPr lang="en-US"/>
              <a:pPr/>
              <a:t>41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C41AF-3C7D-4119-9576-BF60F01D22F4}" type="slidenum">
              <a:rPr lang="en-US"/>
              <a:pPr/>
              <a:t>42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98032-2037-4293-94F0-3015C37D3476}" type="slidenum">
              <a:rPr lang="en-US"/>
              <a:pPr/>
              <a:t>43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9C7AB-67E1-4A6D-A2D1-829531FAAA34}" type="slidenum">
              <a:rPr lang="en-US"/>
              <a:pPr/>
              <a:t>44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153CD-8831-405C-8A17-9C740D74BAD4}" type="slidenum">
              <a:rPr lang="en-US"/>
              <a:pPr/>
              <a:t>45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3A8CB-502C-4EC9-A08E-29102C9D2D95}" type="slidenum">
              <a:rPr lang="en-US"/>
              <a:pPr/>
              <a:t>50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A146C8-8D88-4569-8EC6-3A8290745914}" type="slidenum">
              <a:rPr lang="en-US"/>
              <a:pPr/>
              <a:t>51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FF7E81-556C-4610-B4D0-A24DEAC39F8D}"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920D2-9B39-471A-95BE-6D27DB9C7CA8}" type="slidenum">
              <a:rPr lang="en-US"/>
              <a:pPr/>
              <a:t>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6EAD8-2EEF-4B66-8F64-372DC83A4D7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000" cy="6858000"/>
            <a:chOff x="0" y="0"/>
            <a:chExt cx="5760" cy="4320"/>
          </a:xfrm>
        </p:grpSpPr>
        <p:sp>
          <p:nvSpPr>
            <p:cNvPr id="33804" name="Rectangle 12"/>
            <p:cNvSpPr>
              <a:spLocks noChangeArrowheads="1"/>
            </p:cNvSpPr>
            <p:nvPr userDrawn="1"/>
          </p:nvSpPr>
          <p:spPr bwMode="white">
            <a:xfrm>
              <a:off x="0" y="2352"/>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sp>
          <p:nvSpPr>
            <p:cNvPr id="33794" name="Rectangle 2"/>
            <p:cNvSpPr>
              <a:spLocks noChangeArrowheads="1"/>
            </p:cNvSpPr>
            <p:nvPr userDrawn="1"/>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sp>
          <p:nvSpPr>
            <p:cNvPr id="33795" name="Rectangle 3"/>
            <p:cNvSpPr>
              <a:spLocks noChangeArrowheads="1"/>
            </p:cNvSpPr>
            <p:nvPr userDrawn="1"/>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US"/>
            </a:p>
          </p:txBody>
        </p:sp>
        <p:pic>
          <p:nvPicPr>
            <p:cNvPr id="33803" name="Picture 11" descr="URBBANND"/>
            <p:cNvPicPr>
              <a:picLocks noChangeAspect="1" noChangeArrowheads="1"/>
            </p:cNvPicPr>
            <p:nvPr userDrawn="1"/>
          </p:nvPicPr>
          <p:blipFill>
            <a:blip r:embed="rId2"/>
            <a:srcRect l="5824" t="8493" r="35922"/>
            <a:stretch>
              <a:fillRect/>
            </a:stretch>
          </p:blipFill>
          <p:spPr bwMode="ltGray">
            <a:xfrm>
              <a:off x="0" y="0"/>
              <a:ext cx="5760" cy="905"/>
            </a:xfrm>
            <a:prstGeom prst="rect">
              <a:avLst/>
            </a:prstGeom>
            <a:noFill/>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r>
              <a:rPr lang="en-US" smtClean="0"/>
              <a:t>Click to edit Master title style</a:t>
            </a:r>
            <a:endParaRPr lang="en-US"/>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33798" name="Rectangle 6"/>
          <p:cNvSpPr>
            <a:spLocks noGrp="1" noChangeArrowheads="1"/>
          </p:cNvSpPr>
          <p:nvPr>
            <p:ph type="dt" sz="half" idx="2"/>
          </p:nvPr>
        </p:nvSpPr>
        <p:spPr>
          <a:xfrm>
            <a:off x="685800" y="6248400"/>
            <a:ext cx="1905000" cy="457200"/>
          </a:xfrm>
        </p:spPr>
        <p:txBody>
          <a:bodyPr/>
          <a:lstStyle>
            <a:lvl1pPr>
              <a:defRPr/>
            </a:lvl1pPr>
          </a:lstStyle>
          <a:p>
            <a:fld id="{34BC7666-0D53-447A-B92F-22418F2FD676}" type="datetimeFigureOut">
              <a:rPr lang="en-US" smtClean="0"/>
              <a:pPr/>
              <a:t>1/11/2010</a:t>
            </a:fld>
            <a:endParaRPr lang="en-US"/>
          </a:p>
        </p:txBody>
      </p:sp>
      <p:sp>
        <p:nvSpPr>
          <p:cNvPr id="33799" name="Rectangle 7"/>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3800" name="Rectangle 8"/>
          <p:cNvSpPr>
            <a:spLocks noGrp="1" noChangeArrowheads="1"/>
          </p:cNvSpPr>
          <p:nvPr>
            <p:ph type="sldNum" sz="quarter" idx="4"/>
          </p:nvPr>
        </p:nvSpPr>
        <p:spPr>
          <a:xfrm>
            <a:off x="6553200" y="6248400"/>
            <a:ext cx="1905000" cy="457200"/>
          </a:xfrm>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4BC7666-0D53-447A-B92F-22418F2FD676}" type="datetimeFigureOut">
              <a:rPr lang="en-US" smtClean="0"/>
              <a:pPr/>
              <a:t>1/11/2010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852D4D-A35B-4DEB-8FAB-327D8DA5D1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9144000" cy="6858000"/>
            <a:chOff x="0" y="0"/>
            <a:chExt cx="5760" cy="4320"/>
          </a:xfrm>
        </p:grpSpPr>
        <p:sp>
          <p:nvSpPr>
            <p:cNvPr id="22530" name="Rectangle 2"/>
            <p:cNvSpPr>
              <a:spLocks noChangeArrowheads="1"/>
            </p:cNvSpPr>
            <p:nvPr/>
          </p:nvSpPr>
          <p:spPr bwMode="white">
            <a:xfrm>
              <a:off x="0" y="0"/>
              <a:ext cx="5760" cy="1200"/>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sp>
          <p:nvSpPr>
            <p:cNvPr id="2253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US"/>
            </a:p>
          </p:txBody>
        </p:sp>
        <p:pic>
          <p:nvPicPr>
            <p:cNvPr id="22538" name="Picture 10" descr="URBBANND"/>
            <p:cNvPicPr>
              <a:picLocks noChangeAspect="1" noChangeArrowheads="1"/>
            </p:cNvPicPr>
            <p:nvPr/>
          </p:nvPicPr>
          <p:blipFill>
            <a:blip r:embed="rId13"/>
            <a:srcRect t="66667"/>
            <a:stretch>
              <a:fillRect/>
            </a:stretch>
          </p:blipFill>
          <p:spPr bwMode="ltGray">
            <a:xfrm>
              <a:off x="0" y="0"/>
              <a:ext cx="5760" cy="192"/>
            </a:xfrm>
            <a:prstGeom prst="rect">
              <a:avLst/>
            </a:prstGeom>
            <a:noFill/>
          </p:spPr>
        </p:pic>
      </p:grpSp>
      <p:sp>
        <p:nvSpPr>
          <p:cNvPr id="22533" name="Rectangle 5"/>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534"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5" name="Rectangle 7"/>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34BC7666-0D53-447A-B92F-22418F2FD676}" type="datetimeFigureOut">
              <a:rPr lang="en-US" smtClean="0"/>
              <a:pPr/>
              <a:t>1/11/2010</a:t>
            </a:fld>
            <a:endParaRPr lang="en-US"/>
          </a:p>
        </p:txBody>
      </p:sp>
      <p:sp>
        <p:nvSpPr>
          <p:cNvPr id="22536" name="Rectangle 8"/>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2537" name="Rectangle 9"/>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3A852D4D-A35B-4DEB-8FAB-327D8DA5D146}"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Clr>
          <a:schemeClr val="accent1"/>
        </a:buClr>
        <a:buSzPct val="80000"/>
        <a:buFont typeface="Monotype Sorts" pitchFamily="2" charset="2"/>
        <a:buChar char="ò"/>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7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youtube.com/watch?v=kuVpwjYgvg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12"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0.gif"/><Relationship Id="rId5" Type="http://schemas.openxmlformats.org/officeDocument/2006/relationships/image" Target="../media/image5.gif"/><Relationship Id="rId10" Type="http://schemas.openxmlformats.org/officeDocument/2006/relationships/image" Target="../media/image9.gif"/><Relationship Id="rId4" Type="http://schemas.openxmlformats.org/officeDocument/2006/relationships/image" Target="../media/image4.gif"/><Relationship Id="rId9" Type="http://schemas.openxmlformats.org/officeDocument/2006/relationships/hyperlink" Target="http://www.rubegoldberg.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ience.howstuffworks.com/fpte10.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67.jpeg"/><Relationship Id="rId10" Type="http://schemas.openxmlformats.org/officeDocument/2006/relationships/image" Target="../media/image80.jpeg"/><Relationship Id="rId4" Type="http://schemas.openxmlformats.org/officeDocument/2006/relationships/image" Target="../media/image75.jpeg"/><Relationship Id="rId9"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2.jpeg"/><Relationship Id="rId7"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images.google.com/imgres?imgurl=http://www.aerialarchives.com/stock/img/AHLB2130.jpg&amp;imgrefurl=http://www.aerialarchives.com/stock/img/AHLB2130.htm&amp;h=500&amp;w=395&amp;sz=97&amp;hl=en&amp;start=9&amp;um=1&amp;tbnid=50_222NvSGw7lM:&amp;tbnh=130&amp;tbnw=103&amp;prev=/images?q=san+andreas+fault&amp;um=1&amp;hl=en&amp;rlz=1T4GGIH_enUS217US217" TargetMode="External"/><Relationship Id="rId5" Type="http://schemas.openxmlformats.org/officeDocument/2006/relationships/image" Target="../media/image83.jpeg"/><Relationship Id="rId4" Type="http://schemas.openxmlformats.org/officeDocument/2006/relationships/hyperlink" Target="http://images.google.com/imgres?imgurl=http://www.zakopane-life.com/media/pics/tatra-mountains-zakopane.jpg&amp;imgrefurl=http://www.zakopane-life.com/poland/tatra-mountains-zakopane&amp;h=310&amp;w=467&amp;sz=31&amp;hl=en&amp;start=1&amp;um=1&amp;tbnid=y1e5sAtyLidWsM:&amp;tbnh=85&amp;tbnw=128&amp;prev=/images?q=mountains&amp;um=1&amp;hl=en&amp;rlz=1T4GGIH_enUS217US217&amp;sa=N" TargetMode="External"/><Relationship Id="rId9" Type="http://schemas.openxmlformats.org/officeDocument/2006/relationships/image" Target="../media/image86.gif"/></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png"/><Relationship Id="rId4" Type="http://schemas.openxmlformats.org/officeDocument/2006/relationships/image" Target="../media/image95.jpeg"/></Relationships>
</file>

<file path=ppt/slides/_rels/slide41.xml.rels><?xml version="1.0" encoding="UTF-8" standalone="yes"?>
<Relationships xmlns="http://schemas.openxmlformats.org/package/2006/relationships"><Relationship Id="rId8" Type="http://schemas.openxmlformats.org/officeDocument/2006/relationships/hyperlink" Target="http://geology.uprm.edu/Morelock/1_image/fltoffst.jpg" TargetMode="External"/><Relationship Id="rId13"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0.jpeg"/><Relationship Id="rId12" Type="http://schemas.openxmlformats.org/officeDocument/2006/relationships/hyperlink" Target="http://images.google.com/imgres?imgurl=http://geoinfo.nmt.edu/staff/scholle/graphics/sacramento/Trestle.jpg&amp;imgrefurl=http://geoinfo.nmt.edu/staff/scholle/graphics/sacramento/Trestle.html&amp;h=326&amp;w=497&amp;sz=58&amp;hl=en&amp;start=6&amp;um=1&amp;tbnid=v2TZvfHQoak3oM:&amp;tbnh=85&amp;tbnw=130&amp;prev=/images?q=sacramento+mountains&amp;um=1&amp;hl=en&amp;rlz=1T4GGIH_enUS217US217"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images.google.com/imgres?imgurl=http://www.geology.wisc.edu/courses/g112/Images/ThrustFault.JPG&amp;imgrefurl=http://www.geology.wisc.edu/courses/g112/rock_deformation.html&amp;h=312&amp;w=504&amp;sz=122&amp;hl=en&amp;start=8&amp;um=1&amp;tbnid=fwvsFS0um84k_M:&amp;tbnh=80&amp;tbnw=130&amp;prev=/images?q=reverse+fault&amp;um=1&amp;hl=en&amp;rlz=1T4GGIH_enUS217US217&amp;sa=X" TargetMode="External"/><Relationship Id="rId11" Type="http://schemas.openxmlformats.org/officeDocument/2006/relationships/image" Target="../media/image102.jpeg"/><Relationship Id="rId5" Type="http://schemas.openxmlformats.org/officeDocument/2006/relationships/image" Target="../media/image99.jpeg"/><Relationship Id="rId10" Type="http://schemas.openxmlformats.org/officeDocument/2006/relationships/hyperlink" Target="http://images.google.com/imgres?imgurl=http://facweb.bhc.edu/academics/science/harwoodr/Geol101/study/Images/HorstGraben.gif&amp;imgrefurl=http://facweb.bhc.edu/academics/science/harwoodr/Geol101/study/structur.htm&amp;h=338&amp;w=640&amp;sz=22&amp;hl=en&amp;start=2&amp;um=1&amp;tbnid=BoC1U_dsKA1tsM:&amp;tbnh=72&amp;tbnw=137&amp;prev=/images?q=horst+and+graben&amp;ndsp=18&amp;um=1&amp;hl=en&amp;rlz=1T4GGIH_enUS217US217&amp;sa=N" TargetMode="External"/><Relationship Id="rId4" Type="http://schemas.openxmlformats.org/officeDocument/2006/relationships/hyperlink" Target="http://images.google.com/imgres?imgurl=http://www.geology.wisc.edu/courses/g112/Images/salv_faults.jpg&amp;imgrefurl=http://www.geology.wisc.edu/courses/g112/rock_deformation.html&amp;h=1920&amp;w=2560&amp;sz=1078&amp;hl=en&amp;start=13&amp;um=1&amp;tbnid=Y7h7AaHrkLUo5M:&amp;tbnh=113&amp;tbnw=150&amp;prev=/images?q=normal+fault&amp;um=1&amp;hl=en&amp;rlz=1T4GGIH_enUS217US217" TargetMode="External"/><Relationship Id="rId9" Type="http://schemas.openxmlformats.org/officeDocument/2006/relationships/image" Target="../media/image101.jpeg"/></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png"/><Relationship Id="rId4" Type="http://schemas.openxmlformats.org/officeDocument/2006/relationships/image" Target="../media/image105.jpeg"/></Relationships>
</file>

<file path=ppt/slides/_rels/slide4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funnies.paco.to/cartoon.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hyperlink" Target="http://looneytunes.warnerbros.com/web/toons/toons.jsp" TargetMode="External"/><Relationship Id="rId4" Type="http://schemas.openxmlformats.org/officeDocument/2006/relationships/hyperlink" Target="http://www.youtube.com/watch?v=3xXu_9JN3YA"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4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howstuffworks.com/framed.htm?parent=fpte.htm&amp;url=http://www.comfsm.fm/~dleeling/physics/torque.html" TargetMode="External"/><Relationship Id="rId7" Type="http://schemas.openxmlformats.org/officeDocument/2006/relationships/image" Target="../media/image11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auto.howstuffworks.com/differential.htm" TargetMode="External"/><Relationship Id="rId5" Type="http://schemas.openxmlformats.org/officeDocument/2006/relationships/image" Target="../media/image117.jpeg"/><Relationship Id="rId4" Type="http://schemas.openxmlformats.org/officeDocument/2006/relationships/image" Target="../media/image116.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20.jpeg"/><Relationship Id="rId4" Type="http://schemas.openxmlformats.org/officeDocument/2006/relationships/image" Target="../media/image119.jpeg"/></Relationships>
</file>

<file path=ppt/slides/_rels/slide51.xml.rels><?xml version="1.0" encoding="UTF-8" standalone="yes"?>
<Relationships xmlns="http://schemas.openxmlformats.org/package/2006/relationships"><Relationship Id="rId8" Type="http://schemas.openxmlformats.org/officeDocument/2006/relationships/hyperlink" Target="http://www.youtube.com/watch?v=kuVpwjYgvgg&amp;mode=related&amp;search=" TargetMode="External"/><Relationship Id="rId13" Type="http://schemas.openxmlformats.org/officeDocument/2006/relationships/image" Target="../media/image121.jpeg"/><Relationship Id="rId3" Type="http://schemas.openxmlformats.org/officeDocument/2006/relationships/hyperlink" Target="http://www.funderstanding.com/k12/coaster/" TargetMode="External"/><Relationship Id="rId7" Type="http://schemas.openxmlformats.org/officeDocument/2006/relationships/hyperlink" Target="http://www.intuitor.com/moviephysics/" TargetMode="External"/><Relationship Id="rId12"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people.howstuffworks.com/karate2.htm" TargetMode="External"/><Relationship Id="rId11" Type="http://schemas.openxmlformats.org/officeDocument/2006/relationships/image" Target="../media/image25.png"/><Relationship Id="rId5" Type="http://schemas.openxmlformats.org/officeDocument/2006/relationships/hyperlink" Target="http://video.google.com/videoplay?docid=5120233333748157988&amp;hl=en" TargetMode="External"/><Relationship Id="rId10" Type="http://schemas.openxmlformats.org/officeDocument/2006/relationships/image" Target="../media/image14.jpeg"/><Relationship Id="rId4" Type="http://schemas.openxmlformats.org/officeDocument/2006/relationships/hyperlink" Target="http://www.exploratorium.edu/baseball/" TargetMode="External"/><Relationship Id="rId9" Type="http://schemas.openxmlformats.org/officeDocument/2006/relationships/image" Target="../media/image66.jpeg"/><Relationship Id="rId14" Type="http://schemas.openxmlformats.org/officeDocument/2006/relationships/image" Target="../media/image12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www.powersof10.com/index.php?mod=register_fil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NS3310 – Physical Science Studies</a:t>
            </a:r>
            <a:endParaRPr lang="en-US" dirty="0"/>
          </a:p>
        </p:txBody>
      </p:sp>
      <p:sp>
        <p:nvSpPr>
          <p:cNvPr id="3" name="Subtitle 2"/>
          <p:cNvSpPr>
            <a:spLocks noGrp="1"/>
          </p:cNvSpPr>
          <p:nvPr>
            <p:ph type="subTitle" idx="1"/>
          </p:nvPr>
        </p:nvSpPr>
        <p:spPr/>
        <p:txBody>
          <a:bodyPr/>
          <a:lstStyle/>
          <a:p>
            <a:r>
              <a:rPr lang="en-US" dirty="0" smtClean="0"/>
              <a:t>Classical Physics and Plate Tectonics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pPr lvl="0"/>
            <a:r>
              <a:rPr lang="en-US" dirty="0" smtClean="0"/>
              <a:t>Momentum</a:t>
            </a:r>
            <a:endParaRPr lang="en-US" dirty="0"/>
          </a:p>
        </p:txBody>
      </p:sp>
      <p:sp>
        <p:nvSpPr>
          <p:cNvPr id="3" name="Content Placeholder 2"/>
          <p:cNvSpPr>
            <a:spLocks noGrp="1"/>
          </p:cNvSpPr>
          <p:nvPr>
            <p:ph idx="1"/>
          </p:nvPr>
        </p:nvSpPr>
        <p:spPr>
          <a:xfrm>
            <a:off x="685800" y="1600200"/>
            <a:ext cx="7772400" cy="4114800"/>
          </a:xfrm>
        </p:spPr>
        <p:txBody>
          <a:bodyPr/>
          <a:lstStyle/>
          <a:p>
            <a:pPr lvl="0">
              <a:defRPr/>
            </a:pPr>
            <a:r>
              <a:rPr lang="en-US" dirty="0" smtClean="0"/>
              <a:t>p = </a:t>
            </a:r>
            <a:r>
              <a:rPr lang="en-US" dirty="0" err="1" smtClean="0"/>
              <a:t>mv</a:t>
            </a:r>
            <a:endParaRPr lang="en-US" dirty="0" smtClean="0"/>
          </a:p>
          <a:p>
            <a:pPr lvl="1">
              <a:defRPr/>
            </a:pPr>
            <a:r>
              <a:rPr lang="en-US" dirty="0" smtClean="0"/>
              <a:t>Clowns on Ice</a:t>
            </a:r>
          </a:p>
          <a:p>
            <a:pPr lvl="1">
              <a:defRPr/>
            </a:pPr>
            <a:r>
              <a:rPr lang="en-US" dirty="0" smtClean="0"/>
              <a:t>Life Preserver Problem</a:t>
            </a:r>
          </a:p>
          <a:p>
            <a:pPr lvl="0">
              <a:defRPr/>
            </a:pPr>
            <a:endParaRPr lang="en-US" dirty="0" smtClean="0"/>
          </a:p>
          <a:p>
            <a:pPr lvl="0">
              <a:defRPr/>
            </a:pPr>
            <a:r>
              <a:rPr lang="en-US" dirty="0" smtClean="0"/>
              <a:t>Momentum is Conserved</a:t>
            </a:r>
          </a:p>
          <a:p>
            <a:pPr lvl="1">
              <a:defRPr/>
            </a:pPr>
            <a:r>
              <a:rPr lang="en-US" dirty="0" smtClean="0"/>
              <a:t>Collisions</a:t>
            </a:r>
          </a:p>
          <a:p>
            <a:pPr lvl="2">
              <a:defRPr/>
            </a:pPr>
            <a:r>
              <a:rPr lang="en-US" dirty="0" smtClean="0"/>
              <a:t>Elastic</a:t>
            </a:r>
          </a:p>
          <a:p>
            <a:pPr lvl="2">
              <a:defRPr/>
            </a:pPr>
            <a:r>
              <a:rPr lang="en-US" dirty="0" smtClean="0"/>
              <a:t>Inelastic</a:t>
            </a:r>
          </a:p>
          <a:p>
            <a:endParaRPr lang="en-US" dirty="0"/>
          </a:p>
        </p:txBody>
      </p:sp>
      <p:pic>
        <p:nvPicPr>
          <p:cNvPr id="7" name="Picture 6" descr="clown"/>
          <p:cNvPicPr>
            <a:picLocks noChangeAspect="1" noChangeArrowheads="1"/>
          </p:cNvPicPr>
          <p:nvPr/>
        </p:nvPicPr>
        <p:blipFill>
          <a:blip r:embed="rId3"/>
          <a:srcRect/>
          <a:stretch>
            <a:fillRect/>
          </a:stretch>
        </p:blipFill>
        <p:spPr bwMode="auto">
          <a:xfrm>
            <a:off x="5638800" y="762000"/>
            <a:ext cx="2667000" cy="2333625"/>
          </a:xfrm>
          <a:prstGeom prst="rect">
            <a:avLst/>
          </a:prstGeom>
          <a:noFill/>
          <a:ln w="9525">
            <a:noFill/>
            <a:miter lim="800000"/>
            <a:headEnd/>
            <a:tailEnd/>
          </a:ln>
        </p:spPr>
      </p:pic>
      <p:pic>
        <p:nvPicPr>
          <p:cNvPr id="8" name="Picture 2" descr="http://www.kevhines.com/media/spiderman_death_of_gwen_stacy_trade_paperback_2.jpg">
            <a:hlinkClick r:id="rId4"/>
          </p:cNvPr>
          <p:cNvPicPr>
            <a:picLocks noChangeAspect="1" noChangeArrowheads="1"/>
          </p:cNvPicPr>
          <p:nvPr/>
        </p:nvPicPr>
        <p:blipFill>
          <a:blip r:embed="rId5"/>
          <a:srcRect/>
          <a:stretch>
            <a:fillRect/>
          </a:stretch>
        </p:blipFill>
        <p:spPr bwMode="auto">
          <a:xfrm>
            <a:off x="5791200" y="3581400"/>
            <a:ext cx="2381250" cy="23812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52400"/>
            <a:ext cx="7772400" cy="1143000"/>
          </a:xfrm>
        </p:spPr>
        <p:txBody>
          <a:bodyPr/>
          <a:lstStyle/>
          <a:p>
            <a:r>
              <a:rPr lang="en-US" dirty="0"/>
              <a:t>Momentum Problems</a:t>
            </a:r>
          </a:p>
        </p:txBody>
      </p:sp>
      <p:sp>
        <p:nvSpPr>
          <p:cNvPr id="91139" name="Rectangle 3"/>
          <p:cNvSpPr>
            <a:spLocks noGrp="1" noChangeArrowheads="1"/>
          </p:cNvSpPr>
          <p:nvPr>
            <p:ph type="body" idx="1"/>
          </p:nvPr>
        </p:nvSpPr>
        <p:spPr>
          <a:xfrm>
            <a:off x="381000" y="1600200"/>
            <a:ext cx="8382000" cy="4800600"/>
          </a:xfrm>
        </p:spPr>
        <p:txBody>
          <a:bodyPr/>
          <a:lstStyle/>
          <a:p>
            <a:pPr>
              <a:lnSpc>
                <a:spcPct val="90000"/>
              </a:lnSpc>
            </a:pPr>
            <a:r>
              <a:rPr lang="en-US" sz="2400"/>
              <a:t>Why are Boxing Gloves Safer than Bare Hands?</a:t>
            </a:r>
          </a:p>
          <a:p>
            <a:pPr>
              <a:lnSpc>
                <a:spcPct val="90000"/>
              </a:lnSpc>
            </a:pPr>
            <a:endParaRPr lang="en-US" sz="2400"/>
          </a:p>
          <a:p>
            <a:pPr>
              <a:lnSpc>
                <a:spcPct val="90000"/>
              </a:lnSpc>
            </a:pPr>
            <a:r>
              <a:rPr lang="en-US" sz="2400"/>
              <a:t>How Can Cats Survive</a:t>
            </a:r>
          </a:p>
          <a:p>
            <a:pPr>
              <a:lnSpc>
                <a:spcPct val="90000"/>
              </a:lnSpc>
              <a:buFontTx/>
              <a:buNone/>
            </a:pPr>
            <a:r>
              <a:rPr lang="en-US" sz="2400"/>
              <a:t>    Long Falls?</a:t>
            </a:r>
          </a:p>
          <a:p>
            <a:pPr>
              <a:lnSpc>
                <a:spcPct val="90000"/>
              </a:lnSpc>
            </a:pPr>
            <a:endParaRPr lang="en-US" sz="2400"/>
          </a:p>
          <a:p>
            <a:pPr>
              <a:lnSpc>
                <a:spcPct val="90000"/>
              </a:lnSpc>
            </a:pPr>
            <a:r>
              <a:rPr lang="en-US" sz="2400"/>
              <a:t>Bed of Nails, Anyone?</a:t>
            </a:r>
          </a:p>
          <a:p>
            <a:pPr>
              <a:lnSpc>
                <a:spcPct val="90000"/>
              </a:lnSpc>
            </a:pPr>
            <a:endParaRPr lang="en-US" sz="2400"/>
          </a:p>
          <a:p>
            <a:pPr>
              <a:lnSpc>
                <a:spcPct val="90000"/>
              </a:lnSpc>
            </a:pPr>
            <a:r>
              <a:rPr lang="en-US" sz="2400"/>
              <a:t>What should you do if you are trapped in </a:t>
            </a:r>
          </a:p>
          <a:p>
            <a:pPr>
              <a:lnSpc>
                <a:spcPct val="90000"/>
              </a:lnSpc>
              <a:buFontTx/>
              <a:buNone/>
            </a:pPr>
            <a:r>
              <a:rPr lang="en-US" sz="2400"/>
              <a:t>    a falling elevator?</a:t>
            </a:r>
          </a:p>
          <a:p>
            <a:endParaRPr lang="en-US"/>
          </a:p>
        </p:txBody>
      </p:sp>
      <p:sp>
        <p:nvSpPr>
          <p:cNvPr id="91140" name="Rectangle 2"/>
          <p:cNvSpPr>
            <a:spLocks noChangeArrowheads="1"/>
          </p:cNvSpPr>
          <p:nvPr/>
        </p:nvSpPr>
        <p:spPr bwMode="auto">
          <a:xfrm>
            <a:off x="304800" y="457200"/>
            <a:ext cx="8229600" cy="914400"/>
          </a:xfrm>
          <a:prstGeom prst="rect">
            <a:avLst/>
          </a:prstGeom>
          <a:noFill/>
          <a:ln w="9525">
            <a:noFill/>
            <a:miter lim="800000"/>
            <a:headEnd/>
            <a:tailEnd/>
          </a:ln>
        </p:spPr>
        <p:txBody>
          <a:bodyPr anchor="ctr"/>
          <a:lstStyle/>
          <a:p>
            <a:pPr eaLnBrk="1" hangingPunct="1">
              <a:lnSpc>
                <a:spcPct val="80000"/>
              </a:lnSpc>
            </a:pPr>
            <a:endParaRPr lang="en-US" sz="3600">
              <a:solidFill>
                <a:schemeClr val="tx2"/>
              </a:solidFill>
              <a:latin typeface="Arial Black" pitchFamily="34" charset="0"/>
            </a:endParaRPr>
          </a:p>
        </p:txBody>
      </p:sp>
      <p:pic>
        <p:nvPicPr>
          <p:cNvPr id="91142" name="Picture 4" descr="bed-of-nails-closeupa"/>
          <p:cNvPicPr>
            <a:picLocks noChangeAspect="1" noChangeArrowheads="1"/>
          </p:cNvPicPr>
          <p:nvPr/>
        </p:nvPicPr>
        <p:blipFill>
          <a:blip r:embed="rId3"/>
          <a:srcRect/>
          <a:stretch>
            <a:fillRect/>
          </a:stretch>
        </p:blipFill>
        <p:spPr bwMode="auto">
          <a:xfrm>
            <a:off x="5029200" y="2209800"/>
            <a:ext cx="3162300" cy="2087563"/>
          </a:xfrm>
          <a:prstGeom prst="rect">
            <a:avLst/>
          </a:prstGeom>
          <a:noFill/>
          <a:ln w="9525">
            <a:noFill/>
            <a:miter lim="800000"/>
            <a:headEnd/>
            <a:tailEnd/>
          </a:ln>
        </p:spPr>
      </p:pic>
      <p:pic>
        <p:nvPicPr>
          <p:cNvPr id="91144" name="Picture 8" descr="elevator_myth"/>
          <p:cNvPicPr>
            <a:picLocks noChangeAspect="1" noChangeArrowheads="1"/>
          </p:cNvPicPr>
          <p:nvPr/>
        </p:nvPicPr>
        <p:blipFill>
          <a:blip r:embed="rId4"/>
          <a:srcRect/>
          <a:stretch>
            <a:fillRect/>
          </a:stretch>
        </p:blipFill>
        <p:spPr bwMode="auto">
          <a:xfrm>
            <a:off x="5943600" y="4953000"/>
            <a:ext cx="1628775" cy="16287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152400"/>
            <a:ext cx="7772400" cy="1143000"/>
          </a:xfrm>
        </p:spPr>
        <p:txBody>
          <a:bodyPr/>
          <a:lstStyle/>
          <a:p>
            <a:r>
              <a:rPr lang="en-US" dirty="0" smtClean="0"/>
              <a:t>Impulse</a:t>
            </a:r>
            <a:endParaRPr lang="en-US" dirty="0"/>
          </a:p>
        </p:txBody>
      </p:sp>
      <p:sp>
        <p:nvSpPr>
          <p:cNvPr id="93187" name="Rectangle 3"/>
          <p:cNvSpPr>
            <a:spLocks noGrp="1" noChangeArrowheads="1"/>
          </p:cNvSpPr>
          <p:nvPr>
            <p:ph type="body" idx="1"/>
          </p:nvPr>
        </p:nvSpPr>
        <p:spPr>
          <a:xfrm>
            <a:off x="381000" y="1600200"/>
            <a:ext cx="8382000" cy="4800600"/>
          </a:xfrm>
        </p:spPr>
        <p:txBody>
          <a:bodyPr/>
          <a:lstStyle/>
          <a:p>
            <a:pPr>
              <a:lnSpc>
                <a:spcPct val="90000"/>
              </a:lnSpc>
            </a:pPr>
            <a:r>
              <a:rPr lang="en-US" sz="2400" dirty="0"/>
              <a:t>Impulse = Ft </a:t>
            </a:r>
          </a:p>
          <a:p>
            <a:pPr>
              <a:lnSpc>
                <a:spcPct val="90000"/>
              </a:lnSpc>
            </a:pPr>
            <a:endParaRPr lang="en-US" sz="2400" dirty="0"/>
          </a:p>
          <a:p>
            <a:pPr>
              <a:lnSpc>
                <a:spcPct val="90000"/>
              </a:lnSpc>
            </a:pPr>
            <a:r>
              <a:rPr lang="en-US" sz="2400" dirty="0"/>
              <a:t>Impulse = </a:t>
            </a:r>
            <a:r>
              <a:rPr lang="en-US" sz="2400" dirty="0" err="1">
                <a:latin typeface="Symbol" pitchFamily="18" charset="2"/>
              </a:rPr>
              <a:t>D</a:t>
            </a:r>
            <a:r>
              <a:rPr lang="en-US" sz="2400" dirty="0" err="1"/>
              <a:t>p</a:t>
            </a:r>
            <a:r>
              <a:rPr lang="en-US" sz="2400" dirty="0"/>
              <a:t> (Impulse equals </a:t>
            </a:r>
          </a:p>
          <a:p>
            <a:pPr>
              <a:lnSpc>
                <a:spcPct val="90000"/>
              </a:lnSpc>
              <a:buFontTx/>
              <a:buNone/>
            </a:pPr>
            <a:r>
              <a:rPr lang="en-US" sz="2400" dirty="0"/>
              <a:t>                change in Momentum)</a:t>
            </a:r>
          </a:p>
          <a:p>
            <a:pPr>
              <a:lnSpc>
                <a:spcPct val="90000"/>
              </a:lnSpc>
            </a:pPr>
            <a:endParaRPr lang="en-US" sz="2400" dirty="0"/>
          </a:p>
          <a:p>
            <a:pPr>
              <a:lnSpc>
                <a:spcPct val="90000"/>
              </a:lnSpc>
            </a:pPr>
            <a:r>
              <a:rPr lang="en-US" sz="2400" dirty="0"/>
              <a:t>Why is it easier to accelerate a soccer ball than a bowling ball?</a:t>
            </a:r>
          </a:p>
          <a:p>
            <a:pPr>
              <a:lnSpc>
                <a:spcPct val="90000"/>
              </a:lnSpc>
            </a:pPr>
            <a:endParaRPr lang="en-US" sz="2400" dirty="0"/>
          </a:p>
          <a:p>
            <a:pPr>
              <a:lnSpc>
                <a:spcPct val="90000"/>
              </a:lnSpc>
            </a:pPr>
            <a:r>
              <a:rPr lang="en-US" sz="2400" dirty="0"/>
              <a:t>Can you push your van from the inside?</a:t>
            </a:r>
          </a:p>
          <a:p>
            <a:pPr>
              <a:lnSpc>
                <a:spcPct val="90000"/>
              </a:lnSpc>
            </a:pPr>
            <a:endParaRPr lang="en-US" sz="2400" dirty="0"/>
          </a:p>
          <a:p>
            <a:pPr>
              <a:lnSpc>
                <a:spcPct val="90000"/>
              </a:lnSpc>
            </a:pPr>
            <a:r>
              <a:rPr lang="en-US" sz="2400" dirty="0"/>
              <a:t>Why is it better to push your stalled van than to hit it?</a:t>
            </a:r>
          </a:p>
          <a:p>
            <a:endParaRPr lang="en-US" dirty="0"/>
          </a:p>
        </p:txBody>
      </p:sp>
      <p:pic>
        <p:nvPicPr>
          <p:cNvPr id="93190" name="Picture 5" descr="soccerballface"/>
          <p:cNvPicPr>
            <a:picLocks noChangeAspect="1" noChangeArrowheads="1"/>
          </p:cNvPicPr>
          <p:nvPr/>
        </p:nvPicPr>
        <p:blipFill>
          <a:blip r:embed="rId3"/>
          <a:srcRect/>
          <a:stretch>
            <a:fillRect/>
          </a:stretch>
        </p:blipFill>
        <p:spPr bwMode="auto">
          <a:xfrm>
            <a:off x="5181600" y="838200"/>
            <a:ext cx="2590800" cy="22483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lvl="0"/>
            <a:r>
              <a:rPr lang="en-US" dirty="0" smtClean="0"/>
              <a:t>Newton’s 3</a:t>
            </a:r>
            <a:r>
              <a:rPr lang="en-US" baseline="30000" dirty="0" smtClean="0"/>
              <a:t>rd</a:t>
            </a:r>
            <a:r>
              <a:rPr lang="en-US" dirty="0" smtClean="0"/>
              <a:t> Law</a:t>
            </a:r>
            <a:endParaRPr lang="en-US" dirty="0"/>
          </a:p>
        </p:txBody>
      </p:sp>
      <p:sp>
        <p:nvSpPr>
          <p:cNvPr id="3" name="Content Placeholder 2"/>
          <p:cNvSpPr>
            <a:spLocks noGrp="1"/>
          </p:cNvSpPr>
          <p:nvPr>
            <p:ph idx="1"/>
          </p:nvPr>
        </p:nvSpPr>
        <p:spPr>
          <a:xfrm>
            <a:off x="685800" y="1600200"/>
            <a:ext cx="7772400" cy="4114800"/>
          </a:xfrm>
        </p:spPr>
        <p:txBody>
          <a:bodyPr/>
          <a:lstStyle/>
          <a:p>
            <a:pPr lvl="0">
              <a:lnSpc>
                <a:spcPct val="90000"/>
              </a:lnSpc>
              <a:defRPr/>
            </a:pPr>
            <a:r>
              <a:rPr lang="en-US" sz="2800" dirty="0" smtClean="0"/>
              <a:t>Whenever two objects </a:t>
            </a:r>
          </a:p>
          <a:p>
            <a:pPr lvl="0">
              <a:lnSpc>
                <a:spcPct val="90000"/>
              </a:lnSpc>
              <a:buNone/>
              <a:defRPr/>
            </a:pPr>
            <a:r>
              <a:rPr lang="en-US" sz="2800" dirty="0" smtClean="0"/>
              <a:t>    interact, the force exerted </a:t>
            </a:r>
          </a:p>
          <a:p>
            <a:pPr lvl="0">
              <a:lnSpc>
                <a:spcPct val="90000"/>
              </a:lnSpc>
              <a:buNone/>
              <a:defRPr/>
            </a:pPr>
            <a:r>
              <a:rPr lang="en-US" sz="2800" dirty="0" smtClean="0"/>
              <a:t>    on one object is equal in </a:t>
            </a:r>
          </a:p>
          <a:p>
            <a:pPr lvl="0">
              <a:lnSpc>
                <a:spcPct val="90000"/>
              </a:lnSpc>
              <a:buNone/>
              <a:defRPr/>
            </a:pPr>
            <a:r>
              <a:rPr lang="en-US" sz="2800" dirty="0" smtClean="0"/>
              <a:t>    strength and opposite in </a:t>
            </a:r>
          </a:p>
          <a:p>
            <a:pPr lvl="0">
              <a:lnSpc>
                <a:spcPct val="90000"/>
              </a:lnSpc>
              <a:buNone/>
              <a:defRPr/>
            </a:pPr>
            <a:r>
              <a:rPr lang="en-US" sz="2800" dirty="0" smtClean="0"/>
              <a:t>    direction to the force exerted </a:t>
            </a:r>
          </a:p>
          <a:p>
            <a:pPr lvl="0">
              <a:lnSpc>
                <a:spcPct val="90000"/>
              </a:lnSpc>
              <a:buNone/>
              <a:defRPr/>
            </a:pPr>
            <a:r>
              <a:rPr lang="en-US" sz="2800" dirty="0" smtClean="0"/>
              <a:t>    on the other object.</a:t>
            </a:r>
          </a:p>
          <a:p>
            <a:pPr lvl="0">
              <a:lnSpc>
                <a:spcPct val="90000"/>
              </a:lnSpc>
              <a:defRPr/>
            </a:pPr>
            <a:endParaRPr lang="en-US" sz="2800" dirty="0" smtClean="0"/>
          </a:p>
          <a:p>
            <a:pPr lvl="0">
              <a:lnSpc>
                <a:spcPct val="90000"/>
              </a:lnSpc>
              <a:defRPr/>
            </a:pPr>
            <a:r>
              <a:rPr lang="en-US" sz="2800" dirty="0" smtClean="0"/>
              <a:t>Rocket Science</a:t>
            </a:r>
          </a:p>
          <a:p>
            <a:pPr lvl="0">
              <a:lnSpc>
                <a:spcPct val="90000"/>
              </a:lnSpc>
              <a:defRPr/>
            </a:pPr>
            <a:endParaRPr lang="en-US" sz="2800" dirty="0" smtClean="0"/>
          </a:p>
          <a:p>
            <a:pPr lvl="0">
              <a:lnSpc>
                <a:spcPct val="90000"/>
              </a:lnSpc>
              <a:defRPr/>
            </a:pPr>
            <a:r>
              <a:rPr lang="en-US" sz="2800" dirty="0" smtClean="0"/>
              <a:t>Support Force is NOT Reaction Force</a:t>
            </a:r>
          </a:p>
          <a:p>
            <a:endParaRPr lang="en-US" dirty="0"/>
          </a:p>
        </p:txBody>
      </p:sp>
      <p:pic>
        <p:nvPicPr>
          <p:cNvPr id="6" name="Picture 4" descr="Apollo11launchclrthu"/>
          <p:cNvPicPr>
            <a:picLocks noChangeAspect="1" noChangeArrowheads="1"/>
          </p:cNvPicPr>
          <p:nvPr/>
        </p:nvPicPr>
        <p:blipFill>
          <a:blip r:embed="rId3"/>
          <a:srcRect/>
          <a:stretch>
            <a:fillRect/>
          </a:stretch>
        </p:blipFill>
        <p:spPr bwMode="auto">
          <a:xfrm>
            <a:off x="5943600" y="1295400"/>
            <a:ext cx="2622550" cy="3276600"/>
          </a:xfrm>
          <a:prstGeom prst="rect">
            <a:avLst/>
          </a:prstGeom>
          <a:noFill/>
          <a:ln w="9525">
            <a:noFill/>
            <a:miter lim="800000"/>
            <a:headEnd/>
            <a:tailEnd/>
          </a:ln>
        </p:spPr>
      </p:pic>
      <p:pic>
        <p:nvPicPr>
          <p:cNvPr id="7" name="Picture 5" descr="pd_apple_070316_ssh"/>
          <p:cNvPicPr>
            <a:picLocks noChangeAspect="1" noChangeArrowheads="1"/>
          </p:cNvPicPr>
          <p:nvPr/>
        </p:nvPicPr>
        <p:blipFill>
          <a:blip r:embed="rId4" cstate="print"/>
          <a:srcRect/>
          <a:stretch>
            <a:fillRect/>
          </a:stretch>
        </p:blipFill>
        <p:spPr bwMode="auto">
          <a:xfrm>
            <a:off x="6400800" y="4953000"/>
            <a:ext cx="1905000" cy="14738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 Couple of Forces Worth Special Attention</a:t>
            </a:r>
            <a:endParaRPr lang="en-US" dirty="0"/>
          </a:p>
        </p:txBody>
      </p:sp>
      <p:sp>
        <p:nvSpPr>
          <p:cNvPr id="3" name="Content Placeholder 2"/>
          <p:cNvSpPr>
            <a:spLocks noGrp="1"/>
          </p:cNvSpPr>
          <p:nvPr>
            <p:ph idx="1"/>
          </p:nvPr>
        </p:nvSpPr>
        <p:spPr>
          <a:xfrm>
            <a:off x="685800" y="1905000"/>
            <a:ext cx="7772400" cy="4114800"/>
          </a:xfrm>
        </p:spPr>
        <p:txBody>
          <a:bodyPr/>
          <a:lstStyle/>
          <a:p>
            <a:pPr lvl="0">
              <a:defRPr/>
            </a:pPr>
            <a:r>
              <a:rPr lang="en-US" sz="2000" dirty="0" smtClean="0"/>
              <a:t>Gravity</a:t>
            </a:r>
          </a:p>
          <a:p>
            <a:pPr lvl="0">
              <a:defRPr/>
            </a:pPr>
            <a:endParaRPr lang="en-US" sz="2000" dirty="0" smtClean="0"/>
          </a:p>
          <a:p>
            <a:pPr lvl="2">
              <a:defRPr/>
            </a:pPr>
            <a:r>
              <a:rPr lang="en-US" sz="2000" dirty="0" smtClean="0"/>
              <a:t>Newton’s Gravity (G = m</a:t>
            </a:r>
            <a:r>
              <a:rPr lang="en-US" sz="2000" baseline="-25000" dirty="0" smtClean="0"/>
              <a:t>1</a:t>
            </a:r>
            <a:r>
              <a:rPr lang="en-US" sz="2000" dirty="0" smtClean="0"/>
              <a:t> X m</a:t>
            </a:r>
            <a:r>
              <a:rPr lang="en-US" sz="2000" baseline="-25000" dirty="0" smtClean="0"/>
              <a:t>2</a:t>
            </a:r>
            <a:r>
              <a:rPr lang="en-US" sz="2000" dirty="0" smtClean="0"/>
              <a:t> / d</a:t>
            </a:r>
            <a:r>
              <a:rPr lang="en-US" sz="2000" baseline="30000" dirty="0" smtClean="0"/>
              <a:t>2</a:t>
            </a:r>
            <a:r>
              <a:rPr lang="en-US" sz="2000" dirty="0" smtClean="0"/>
              <a:t>)</a:t>
            </a:r>
          </a:p>
          <a:p>
            <a:pPr lvl="2">
              <a:defRPr/>
            </a:pPr>
            <a:endParaRPr lang="en-US" sz="2000" dirty="0" smtClean="0"/>
          </a:p>
          <a:p>
            <a:pPr lvl="3">
              <a:defRPr/>
            </a:pPr>
            <a:r>
              <a:rPr lang="en-US" dirty="0" smtClean="0"/>
              <a:t>Newton’s Apple</a:t>
            </a:r>
          </a:p>
          <a:p>
            <a:pPr lvl="2">
              <a:defRPr/>
            </a:pPr>
            <a:endParaRPr lang="en-US" sz="2000" dirty="0" smtClean="0"/>
          </a:p>
          <a:p>
            <a:pPr lvl="2">
              <a:defRPr/>
            </a:pPr>
            <a:r>
              <a:rPr lang="en-US" sz="2000" dirty="0" smtClean="0"/>
              <a:t>Einstein’s Gravity (G = ma of space-time)</a:t>
            </a:r>
          </a:p>
          <a:p>
            <a:pPr lvl="0">
              <a:defRPr/>
            </a:pPr>
            <a:endParaRPr lang="en-US" sz="2000" dirty="0" smtClean="0"/>
          </a:p>
          <a:p>
            <a:pPr lvl="0">
              <a:defRPr/>
            </a:pPr>
            <a:r>
              <a:rPr lang="en-US" sz="2000" dirty="0" smtClean="0"/>
              <a:t>Friction</a:t>
            </a:r>
          </a:p>
          <a:p>
            <a:pPr lvl="1">
              <a:defRPr/>
            </a:pPr>
            <a:r>
              <a:rPr lang="en-US" sz="2000" dirty="0" smtClean="0"/>
              <a:t>(Friction is the earth’s reaction force to our pushing against it . Remember, we are accelerating toward the earth due to the earth’s gravity, we accelerate toward the earth since the earth’s mass is much greater than our own)</a:t>
            </a:r>
          </a:p>
          <a:p>
            <a:pPr lvl="0">
              <a:defRPr/>
            </a:pPr>
            <a:endParaRPr lang="en-US" dirty="0"/>
          </a:p>
        </p:txBody>
      </p:sp>
      <p:sp>
        <p:nvSpPr>
          <p:cNvPr id="5" name="Rectangle 3"/>
          <p:cNvSpPr txBox="1">
            <a:spLocks noChangeArrowheads="1"/>
          </p:cNvSpPr>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4" descr="gpb_geodetic"/>
          <p:cNvPicPr>
            <a:picLocks noChangeAspect="1" noChangeArrowheads="1"/>
          </p:cNvPicPr>
          <p:nvPr/>
        </p:nvPicPr>
        <p:blipFill>
          <a:blip r:embed="rId3"/>
          <a:srcRect/>
          <a:stretch>
            <a:fillRect/>
          </a:stretch>
        </p:blipFill>
        <p:spPr bwMode="auto">
          <a:xfrm>
            <a:off x="6477000" y="1295400"/>
            <a:ext cx="2209800" cy="1628775"/>
          </a:xfrm>
          <a:prstGeom prst="rect">
            <a:avLst/>
          </a:prstGeom>
          <a:noFill/>
          <a:ln w="9525">
            <a:noFill/>
            <a:miter lim="800000"/>
            <a:headEnd/>
            <a:tailEnd/>
          </a:ln>
        </p:spPr>
      </p:pic>
      <p:pic>
        <p:nvPicPr>
          <p:cNvPr id="7" name="Picture 6" descr="friction_uses-bear"/>
          <p:cNvPicPr>
            <a:picLocks noChangeAspect="1" noChangeArrowheads="1"/>
          </p:cNvPicPr>
          <p:nvPr/>
        </p:nvPicPr>
        <p:blipFill>
          <a:blip r:embed="rId4"/>
          <a:srcRect/>
          <a:stretch>
            <a:fillRect/>
          </a:stretch>
        </p:blipFill>
        <p:spPr bwMode="auto">
          <a:xfrm>
            <a:off x="6477000" y="3276600"/>
            <a:ext cx="2209800" cy="1589088"/>
          </a:xfrm>
          <a:prstGeom prst="rect">
            <a:avLst/>
          </a:prstGeom>
          <a:noFill/>
          <a:ln w="9525">
            <a:noFill/>
            <a:miter lim="800000"/>
            <a:headEnd/>
            <a:tailEnd/>
          </a:ln>
        </p:spPr>
      </p:pic>
      <p:pic>
        <p:nvPicPr>
          <p:cNvPr id="8" name="Picture 7" descr="500px-Friction"/>
          <p:cNvPicPr>
            <a:picLocks noChangeAspect="1" noChangeArrowheads="1"/>
          </p:cNvPicPr>
          <p:nvPr/>
        </p:nvPicPr>
        <p:blipFill>
          <a:blip r:embed="rId5" cstate="print"/>
          <a:srcRect/>
          <a:stretch>
            <a:fillRect/>
          </a:stretch>
        </p:blipFill>
        <p:spPr bwMode="auto">
          <a:xfrm>
            <a:off x="228600" y="5379517"/>
            <a:ext cx="1143000" cy="109748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43000"/>
          </a:xfrm>
        </p:spPr>
        <p:txBody>
          <a:bodyPr>
            <a:normAutofit/>
          </a:bodyPr>
          <a:lstStyle/>
          <a:p>
            <a:pPr>
              <a:lnSpc>
                <a:spcPct val="80000"/>
              </a:lnSpc>
            </a:pPr>
            <a:r>
              <a:rPr lang="en-US" sz="4000" dirty="0" smtClean="0"/>
              <a:t>Inertia is independent of gravity</a:t>
            </a:r>
            <a:r>
              <a:rPr lang="en-US" sz="4800" dirty="0" smtClean="0"/>
              <a:t/>
            </a:r>
            <a:br>
              <a:rPr lang="en-US" sz="4800" dirty="0" smtClean="0"/>
            </a:br>
            <a:r>
              <a:rPr lang="en-US" sz="2800" dirty="0" smtClean="0">
                <a:solidFill>
                  <a:srgbClr val="FFFFFF"/>
                </a:solidFill>
              </a:rPr>
              <a:t>(Weight is the Force of Gravity on Mass)</a:t>
            </a:r>
            <a:endParaRPr lang="en-US" sz="2800" dirty="0">
              <a:solidFill>
                <a:srgbClr val="FFFFFF"/>
              </a:solidFill>
            </a:endParaRPr>
          </a:p>
        </p:txBody>
      </p:sp>
      <p:sp>
        <p:nvSpPr>
          <p:cNvPr id="2" name="Content Placeholder 1"/>
          <p:cNvSpPr>
            <a:spLocks noGrp="1"/>
          </p:cNvSpPr>
          <p:nvPr>
            <p:ph idx="1"/>
          </p:nvPr>
        </p:nvSpPr>
        <p:spPr/>
        <p:txBody>
          <a:bodyPr>
            <a:normAutofit fontScale="92500" lnSpcReduction="10000"/>
          </a:bodyPr>
          <a:lstStyle/>
          <a:p>
            <a:r>
              <a:rPr lang="en-US" dirty="0" smtClean="0"/>
              <a:t>F</a:t>
            </a:r>
            <a:r>
              <a:rPr lang="en-US" baseline="-25000" dirty="0" smtClean="0"/>
              <a:t>G</a:t>
            </a:r>
            <a:r>
              <a:rPr lang="en-US" dirty="0" smtClean="0"/>
              <a:t> = M</a:t>
            </a:r>
            <a:r>
              <a:rPr lang="en-US" baseline="-25000" dirty="0" smtClean="0"/>
              <a:t>1 </a:t>
            </a:r>
            <a:r>
              <a:rPr lang="en-US" dirty="0" smtClean="0"/>
              <a:t>X M</a:t>
            </a:r>
            <a:r>
              <a:rPr lang="en-US" baseline="-25000" dirty="0" smtClean="0"/>
              <a:t>2</a:t>
            </a:r>
            <a:r>
              <a:rPr lang="en-US" dirty="0" smtClean="0"/>
              <a:t> / d</a:t>
            </a:r>
            <a:r>
              <a:rPr lang="en-US" baseline="30000" dirty="0" smtClean="0"/>
              <a:t>2</a:t>
            </a:r>
          </a:p>
          <a:p>
            <a:endParaRPr lang="en-US" dirty="0" smtClean="0"/>
          </a:p>
          <a:p>
            <a:r>
              <a:rPr lang="en-US" dirty="0" smtClean="0"/>
              <a:t>Galileo</a:t>
            </a:r>
          </a:p>
          <a:p>
            <a:endParaRPr lang="en-US" dirty="0" smtClean="0"/>
          </a:p>
          <a:p>
            <a:r>
              <a:rPr lang="en-US" dirty="0" smtClean="0"/>
              <a:t>Center of gravity?</a:t>
            </a:r>
          </a:p>
          <a:p>
            <a:endParaRPr lang="en-US" dirty="0" smtClean="0"/>
          </a:p>
          <a:p>
            <a:r>
              <a:rPr lang="en-US" dirty="0" smtClean="0"/>
              <a:t>How does Newton’s </a:t>
            </a:r>
          </a:p>
          <a:p>
            <a:pPr>
              <a:buNone/>
            </a:pPr>
            <a:r>
              <a:rPr lang="en-US" dirty="0" smtClean="0"/>
              <a:t>	gravity differ from Einstein’s gravity?</a:t>
            </a:r>
          </a:p>
          <a:p>
            <a:endParaRPr lang="en-US" dirty="0"/>
          </a:p>
        </p:txBody>
      </p:sp>
      <p:pic>
        <p:nvPicPr>
          <p:cNvPr id="4" name="Picture 6" descr="risky_sport"/>
          <p:cNvPicPr>
            <a:picLocks noChangeAspect="1" noChangeArrowheads="1"/>
          </p:cNvPicPr>
          <p:nvPr/>
        </p:nvPicPr>
        <p:blipFill>
          <a:blip r:embed="rId3"/>
          <a:srcRect/>
          <a:stretch>
            <a:fillRect/>
          </a:stretch>
        </p:blipFill>
        <p:spPr bwMode="auto">
          <a:xfrm>
            <a:off x="6477000" y="1600200"/>
            <a:ext cx="2457450" cy="1965960"/>
          </a:xfrm>
          <a:prstGeom prst="rect">
            <a:avLst/>
          </a:prstGeom>
          <a:noFill/>
          <a:ln w="9525">
            <a:noFill/>
            <a:miter lim="800000"/>
            <a:headEnd/>
            <a:tailEnd/>
          </a:ln>
        </p:spPr>
      </p:pic>
      <p:pic>
        <p:nvPicPr>
          <p:cNvPr id="5" name="Picture 5" descr="astron31"/>
          <p:cNvPicPr>
            <a:picLocks noChangeAspect="1" noChangeArrowheads="1"/>
          </p:cNvPicPr>
          <p:nvPr/>
        </p:nvPicPr>
        <p:blipFill>
          <a:blip r:embed="rId4"/>
          <a:srcRect/>
          <a:stretch>
            <a:fillRect/>
          </a:stretch>
        </p:blipFill>
        <p:spPr bwMode="auto">
          <a:xfrm>
            <a:off x="6705600" y="3657600"/>
            <a:ext cx="2209800" cy="2975400"/>
          </a:xfrm>
          <a:prstGeom prst="rect">
            <a:avLst/>
          </a:prstGeom>
          <a:noFill/>
          <a:ln w="9525">
            <a:noFill/>
            <a:miter lim="800000"/>
            <a:headEnd/>
            <a:tailEnd/>
          </a:ln>
        </p:spPr>
      </p:pic>
      <p:pic>
        <p:nvPicPr>
          <p:cNvPr id="8" name="Picture 4" descr="figure_skater_spin"/>
          <p:cNvPicPr>
            <a:picLocks noChangeAspect="1" noChangeArrowheads="1"/>
          </p:cNvPicPr>
          <p:nvPr/>
        </p:nvPicPr>
        <p:blipFill>
          <a:blip r:embed="rId5"/>
          <a:srcRect/>
          <a:stretch>
            <a:fillRect/>
          </a:stretch>
        </p:blipFill>
        <p:spPr bwMode="auto">
          <a:xfrm>
            <a:off x="4572000" y="2667000"/>
            <a:ext cx="1144262" cy="1600200"/>
          </a:xfrm>
          <a:prstGeom prst="rect">
            <a:avLst/>
          </a:prstGeom>
          <a:noFill/>
          <a:ln w="9525">
            <a:noFill/>
            <a:miter lim="800000"/>
            <a:headEnd/>
            <a:tailEnd/>
          </a:ln>
        </p:spPr>
      </p:pic>
      <p:pic>
        <p:nvPicPr>
          <p:cNvPr id="9" name="Picture 8" descr="Galileo.arp.jpg"/>
          <p:cNvPicPr>
            <a:picLocks noChangeAspect="1"/>
          </p:cNvPicPr>
          <p:nvPr/>
        </p:nvPicPr>
        <p:blipFill>
          <a:blip r:embed="rId6" cstate="print"/>
          <a:stretch>
            <a:fillRect/>
          </a:stretch>
        </p:blipFill>
        <p:spPr>
          <a:xfrm>
            <a:off x="2971800" y="2671064"/>
            <a:ext cx="990600" cy="12151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pPr lvl="0"/>
            <a:r>
              <a:rPr lang="en-US" dirty="0" smtClean="0"/>
              <a:t>Projectile Motion</a:t>
            </a:r>
            <a:br>
              <a:rPr lang="en-US" dirty="0" smtClean="0"/>
            </a:br>
            <a:endParaRPr lang="en-US" dirty="0"/>
          </a:p>
        </p:txBody>
      </p:sp>
      <p:sp>
        <p:nvSpPr>
          <p:cNvPr id="3" name="Content Placeholder 2"/>
          <p:cNvSpPr>
            <a:spLocks noGrp="1"/>
          </p:cNvSpPr>
          <p:nvPr>
            <p:ph idx="1"/>
          </p:nvPr>
        </p:nvSpPr>
        <p:spPr>
          <a:xfrm>
            <a:off x="685800" y="1524000"/>
            <a:ext cx="7772400" cy="4114800"/>
          </a:xfrm>
        </p:spPr>
        <p:txBody>
          <a:bodyPr/>
          <a:lstStyle/>
          <a:p>
            <a:pPr lvl="0">
              <a:lnSpc>
                <a:spcPct val="90000"/>
              </a:lnSpc>
              <a:defRPr/>
            </a:pPr>
            <a:r>
              <a:rPr lang="en-US" sz="1800" dirty="0" smtClean="0"/>
              <a:t>Projectile Motion is a balance between straight line motion and gravity</a:t>
            </a:r>
          </a:p>
          <a:p>
            <a:pPr lvl="0">
              <a:lnSpc>
                <a:spcPct val="90000"/>
              </a:lnSpc>
              <a:defRPr/>
            </a:pPr>
            <a:endParaRPr lang="en-US" sz="1800" dirty="0" smtClean="0"/>
          </a:p>
          <a:p>
            <a:pPr lvl="2">
              <a:lnSpc>
                <a:spcPct val="90000"/>
              </a:lnSpc>
              <a:defRPr/>
            </a:pPr>
            <a:r>
              <a:rPr lang="en-US" sz="1800" dirty="0" smtClean="0"/>
              <a:t>Baseball Physics</a:t>
            </a:r>
          </a:p>
          <a:p>
            <a:pPr lvl="2">
              <a:lnSpc>
                <a:spcPct val="90000"/>
              </a:lnSpc>
              <a:defRPr/>
            </a:pPr>
            <a:endParaRPr lang="en-US" sz="1800" dirty="0" smtClean="0"/>
          </a:p>
          <a:p>
            <a:pPr lvl="2">
              <a:lnSpc>
                <a:spcPct val="90000"/>
              </a:lnSpc>
              <a:defRPr/>
            </a:pPr>
            <a:r>
              <a:rPr lang="en-US" sz="1800" dirty="0" smtClean="0"/>
              <a:t>Ballistics</a:t>
            </a:r>
          </a:p>
          <a:p>
            <a:pPr lvl="2">
              <a:lnSpc>
                <a:spcPct val="90000"/>
              </a:lnSpc>
              <a:buNone/>
              <a:defRPr/>
            </a:pPr>
            <a:endParaRPr lang="en-US" sz="1800" dirty="0" smtClean="0"/>
          </a:p>
          <a:p>
            <a:pPr lvl="2">
              <a:lnSpc>
                <a:spcPct val="90000"/>
              </a:lnSpc>
              <a:defRPr/>
            </a:pPr>
            <a:r>
              <a:rPr lang="en-US" sz="1800" dirty="0" smtClean="0"/>
              <a:t>The Monkey Problem</a:t>
            </a:r>
          </a:p>
          <a:p>
            <a:pPr lvl="2">
              <a:lnSpc>
                <a:spcPct val="90000"/>
              </a:lnSpc>
              <a:defRPr/>
            </a:pPr>
            <a:endParaRPr lang="en-US" sz="1800" dirty="0" smtClean="0"/>
          </a:p>
          <a:p>
            <a:pPr lvl="2">
              <a:lnSpc>
                <a:spcPct val="90000"/>
              </a:lnSpc>
              <a:defRPr/>
            </a:pPr>
            <a:endParaRPr lang="en-US" sz="1800" dirty="0" smtClean="0"/>
          </a:p>
          <a:p>
            <a:pPr lvl="2">
              <a:lnSpc>
                <a:spcPct val="90000"/>
              </a:lnSpc>
              <a:defRPr/>
            </a:pPr>
            <a:endParaRPr lang="en-US" sz="1800" dirty="0" smtClean="0"/>
          </a:p>
          <a:p>
            <a:pPr lvl="2">
              <a:lnSpc>
                <a:spcPct val="90000"/>
              </a:lnSpc>
              <a:defRPr/>
            </a:pPr>
            <a:endParaRPr lang="en-US" sz="1800" dirty="0" smtClean="0"/>
          </a:p>
          <a:p>
            <a:pPr lvl="2">
              <a:lnSpc>
                <a:spcPct val="90000"/>
              </a:lnSpc>
              <a:defRPr/>
            </a:pPr>
            <a:endParaRPr lang="en-US" sz="1800" dirty="0" smtClean="0"/>
          </a:p>
          <a:p>
            <a:pPr lvl="2">
              <a:lnSpc>
                <a:spcPct val="90000"/>
              </a:lnSpc>
              <a:defRPr/>
            </a:pPr>
            <a:endParaRPr lang="en-US" sz="1800" dirty="0" smtClean="0"/>
          </a:p>
          <a:p>
            <a:r>
              <a:rPr lang="en-US" sz="1800" dirty="0" smtClean="0"/>
              <a:t>An Orbit is an example of projectile motion</a:t>
            </a:r>
          </a:p>
          <a:p>
            <a:endParaRPr lang="en-US" sz="1800" dirty="0" smtClean="0"/>
          </a:p>
          <a:p>
            <a:pPr lvl="2"/>
            <a:r>
              <a:rPr lang="en-US" sz="1800" dirty="0" smtClean="0"/>
              <a:t>What would happen to the moon if the earth disappeared?</a:t>
            </a:r>
          </a:p>
          <a:p>
            <a:pPr lvl="2">
              <a:lnSpc>
                <a:spcPct val="90000"/>
              </a:lnSpc>
              <a:defRPr/>
            </a:pPr>
            <a:endParaRPr lang="en-US" sz="2000" dirty="0" smtClean="0"/>
          </a:p>
          <a:p>
            <a:endParaRPr lang="en-US" dirty="0"/>
          </a:p>
        </p:txBody>
      </p:sp>
      <p:pic>
        <p:nvPicPr>
          <p:cNvPr id="6" name="Picture 7" descr="monkey"/>
          <p:cNvPicPr>
            <a:picLocks noChangeAspect="1" noChangeArrowheads="1"/>
          </p:cNvPicPr>
          <p:nvPr/>
        </p:nvPicPr>
        <p:blipFill>
          <a:blip r:embed="rId3"/>
          <a:srcRect/>
          <a:stretch>
            <a:fillRect/>
          </a:stretch>
        </p:blipFill>
        <p:spPr bwMode="auto">
          <a:xfrm>
            <a:off x="6896100" y="1905000"/>
            <a:ext cx="2095500" cy="3181350"/>
          </a:xfrm>
          <a:prstGeom prst="rect">
            <a:avLst/>
          </a:prstGeom>
          <a:noFill/>
          <a:ln w="9525">
            <a:noFill/>
            <a:miter lim="800000"/>
            <a:headEnd/>
            <a:tailEnd/>
          </a:ln>
        </p:spPr>
      </p:pic>
      <p:sp>
        <p:nvSpPr>
          <p:cNvPr id="7" name="Text Box 9"/>
          <p:cNvSpPr txBox="1">
            <a:spLocks noChangeArrowheads="1"/>
          </p:cNvSpPr>
          <p:nvPr/>
        </p:nvSpPr>
        <p:spPr bwMode="auto">
          <a:xfrm>
            <a:off x="1905000" y="3765550"/>
            <a:ext cx="4191000" cy="1644650"/>
          </a:xfrm>
          <a:prstGeom prst="rect">
            <a:avLst/>
          </a:prstGeom>
          <a:noFill/>
          <a:ln w="9525">
            <a:noFill/>
            <a:miter lim="800000"/>
            <a:headEnd/>
            <a:tailEnd/>
          </a:ln>
        </p:spPr>
        <p:txBody>
          <a:bodyPr>
            <a:spAutoFit/>
          </a:bodyPr>
          <a:lstStyle/>
          <a:p>
            <a:pPr>
              <a:spcBef>
                <a:spcPct val="50000"/>
              </a:spcBef>
            </a:pPr>
            <a:r>
              <a:rPr lang="en-US" sz="1200" dirty="0">
                <a:latin typeface="Century Gothic" pitchFamily="34" charset="0"/>
              </a:rPr>
              <a:t>A zookeeper devises a rubber-band gun to shoot food to a monkey who is too shy to come down from the trees. If the monkey does not move, should the keeper aim above, at, or below the monkey? </a:t>
            </a:r>
          </a:p>
          <a:p>
            <a:pPr>
              <a:spcBef>
                <a:spcPct val="50000"/>
              </a:spcBef>
            </a:pPr>
            <a:r>
              <a:rPr lang="en-US" sz="1200" dirty="0">
                <a:latin typeface="Century Gothic" pitchFamily="34" charset="0"/>
              </a:rPr>
              <a:t>If the monkey lets go of the branch at the instant the keeper shoots the food, should the keeper aim above, at, or below the monkey to get food to the monkey in mid-air?</a:t>
            </a:r>
            <a:r>
              <a:rPr lang="en-US" sz="800" dirty="0">
                <a:latin typeface="Century Gothic" pitchFamily="34" charset="0"/>
              </a:rPr>
              <a:t> </a:t>
            </a:r>
          </a:p>
        </p:txBody>
      </p:sp>
      <p:pic>
        <p:nvPicPr>
          <p:cNvPr id="8" name="Picture 8" descr="monkey2"/>
          <p:cNvPicPr>
            <a:picLocks noChangeAspect="1" noChangeArrowheads="1"/>
          </p:cNvPicPr>
          <p:nvPr/>
        </p:nvPicPr>
        <p:blipFill>
          <a:blip r:embed="rId4"/>
          <a:srcRect/>
          <a:stretch>
            <a:fillRect/>
          </a:stretch>
        </p:blipFill>
        <p:spPr bwMode="auto">
          <a:xfrm>
            <a:off x="6038850" y="4248150"/>
            <a:ext cx="1428750" cy="1466850"/>
          </a:xfrm>
          <a:prstGeom prst="rect">
            <a:avLst/>
          </a:prstGeom>
          <a:noFill/>
          <a:ln w="9525">
            <a:noFill/>
            <a:miter lim="800000"/>
            <a:headEnd/>
            <a:tailEnd/>
          </a:ln>
        </p:spPr>
      </p:pic>
      <p:pic>
        <p:nvPicPr>
          <p:cNvPr id="9" name="Picture 5" descr="earthmo2"/>
          <p:cNvPicPr>
            <a:picLocks noChangeAspect="1" noChangeArrowheads="1"/>
          </p:cNvPicPr>
          <p:nvPr/>
        </p:nvPicPr>
        <p:blipFill>
          <a:blip r:embed="rId5"/>
          <a:srcRect/>
          <a:stretch>
            <a:fillRect/>
          </a:stretch>
        </p:blipFill>
        <p:spPr bwMode="auto">
          <a:xfrm>
            <a:off x="381000" y="3962400"/>
            <a:ext cx="1371600" cy="1216742"/>
          </a:xfrm>
          <a:prstGeom prst="rect">
            <a:avLst/>
          </a:prstGeom>
          <a:noFill/>
        </p:spPr>
      </p:pic>
      <p:pic>
        <p:nvPicPr>
          <p:cNvPr id="10" name="Picture 7" descr="baseball"/>
          <p:cNvPicPr>
            <a:picLocks noChangeAspect="1" noChangeArrowheads="1"/>
          </p:cNvPicPr>
          <p:nvPr/>
        </p:nvPicPr>
        <p:blipFill>
          <a:blip r:embed="rId6" cstate="print"/>
          <a:srcRect/>
          <a:stretch>
            <a:fillRect/>
          </a:stretch>
        </p:blipFill>
        <p:spPr bwMode="auto">
          <a:xfrm>
            <a:off x="4724400" y="2057400"/>
            <a:ext cx="1055688" cy="1457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pPr lvl="0"/>
            <a:r>
              <a:rPr lang="en-US" dirty="0" smtClean="0"/>
              <a:t>Key Concepts</a:t>
            </a:r>
            <a:br>
              <a:rPr lang="en-US" dirty="0" smtClean="0"/>
            </a:br>
            <a:endParaRPr lang="en-US" dirty="0"/>
          </a:p>
        </p:txBody>
      </p:sp>
      <p:sp>
        <p:nvSpPr>
          <p:cNvPr id="5" name="Rectangle 3"/>
          <p:cNvSpPr txBox="1">
            <a:spLocks noChangeArrowheads="1"/>
          </p:cNvSpPr>
          <p:nvPr/>
        </p:nvSpPr>
        <p:spPr bwMode="auto">
          <a:xfrm>
            <a:off x="914400" y="1219200"/>
            <a:ext cx="6781800" cy="5287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Newton’s 1</a:t>
            </a:r>
            <a:r>
              <a:rPr kumimoji="0" lang="en-US" b="0" i="0" u="none" strike="noStrike" kern="0" cap="none" spc="0" normalizeH="0" baseline="30000" noProof="0" dirty="0" smtClean="0">
                <a:ln>
                  <a:noFill/>
                </a:ln>
                <a:solidFill>
                  <a:schemeClr val="tx1"/>
                </a:solidFill>
                <a:effectLst/>
                <a:uLnTx/>
                <a:uFillTx/>
                <a:latin typeface="+mn-lt"/>
                <a:ea typeface="+mn-ea"/>
                <a:cs typeface="+mn-cs"/>
              </a:rPr>
              <a:t>st</a:t>
            </a:r>
            <a:r>
              <a:rPr kumimoji="0" lang="en-US" b="0" i="0" u="none" strike="noStrike" kern="0" cap="none" spc="0" normalizeH="0" baseline="0" noProof="0" dirty="0" smtClean="0">
                <a:ln>
                  <a:noFill/>
                </a:ln>
                <a:solidFill>
                  <a:schemeClr val="tx1"/>
                </a:solidFill>
                <a:effectLst/>
                <a:uLnTx/>
                <a:uFillTx/>
                <a:latin typeface="+mn-lt"/>
                <a:ea typeface="+mn-ea"/>
                <a:cs typeface="+mn-cs"/>
              </a:rPr>
              <a:t> law is known as the law of inertia</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Mass is matter (and energy) occupying space-time (E=mc</a:t>
            </a:r>
            <a:r>
              <a:rPr kumimoji="0" lang="en-US" b="0" i="0" u="none" strike="noStrike" kern="0" cap="none" spc="0" normalizeH="0" baseline="30000" noProof="0" dirty="0" smtClean="0">
                <a:ln>
                  <a:noFill/>
                </a:ln>
                <a:solidFill>
                  <a:schemeClr val="tx1"/>
                </a:solidFill>
                <a:effectLst/>
                <a:uLnTx/>
                <a:uFillTx/>
                <a:latin typeface="+mn-lt"/>
                <a:ea typeface="+mn-ea"/>
                <a:cs typeface="+mn-cs"/>
              </a:rPr>
              <a:t>2</a:t>
            </a:r>
            <a:r>
              <a:rPr kumimoji="0" lang="en-US"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Inertia is the tendency of mass to stay at rest or remain in motion unless acted on by an outside force</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Acceleration a is change in </a:t>
            </a:r>
            <a:r>
              <a:rPr kumimoji="0" lang="en-US" b="0" i="0" u="sng" strike="noStrike" kern="0" cap="none" spc="0" normalizeH="0" baseline="0" noProof="0" dirty="0" smtClean="0">
                <a:ln>
                  <a:noFill/>
                </a:ln>
                <a:solidFill>
                  <a:schemeClr val="tx1"/>
                </a:solidFill>
                <a:effectLst/>
                <a:uLnTx/>
                <a:uFillTx/>
                <a:latin typeface="+mn-lt"/>
                <a:ea typeface="+mn-ea"/>
                <a:cs typeface="+mn-cs"/>
              </a:rPr>
              <a:t>velocity</a:t>
            </a:r>
            <a:r>
              <a:rPr kumimoji="0" lang="en-US" b="0" i="0" u="none" strike="noStrike" kern="0" cap="none" spc="0" normalizeH="0" baseline="0" noProof="0" dirty="0" smtClean="0">
                <a:ln>
                  <a:noFill/>
                </a:ln>
                <a:solidFill>
                  <a:schemeClr val="tx1"/>
                </a:solidFill>
                <a:effectLst/>
                <a:uLnTx/>
                <a:uFillTx/>
                <a:latin typeface="+mn-lt"/>
                <a:ea typeface="+mn-ea"/>
                <a:cs typeface="+mn-cs"/>
              </a:rPr>
              <a:t> with time</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A force is a push or a pull (Newton’s 2</a:t>
            </a:r>
            <a:r>
              <a:rPr kumimoji="0" lang="en-US" b="0" i="0" u="none" strike="noStrike" kern="0" cap="none" spc="0" normalizeH="0" baseline="30000" noProof="0" dirty="0" smtClean="0">
                <a:ln>
                  <a:noFill/>
                </a:ln>
                <a:solidFill>
                  <a:schemeClr val="tx1"/>
                </a:solidFill>
                <a:effectLst/>
                <a:uLnTx/>
                <a:uFillTx/>
                <a:latin typeface="+mn-lt"/>
                <a:ea typeface="+mn-ea"/>
                <a:cs typeface="+mn-cs"/>
              </a:rPr>
              <a:t>nd</a:t>
            </a:r>
            <a:r>
              <a:rPr kumimoji="0" lang="en-US" b="0" i="0" u="none" strike="noStrike" kern="0" cap="none" spc="0" normalizeH="0" baseline="0" noProof="0" dirty="0" smtClean="0">
                <a:ln>
                  <a:noFill/>
                </a:ln>
                <a:solidFill>
                  <a:schemeClr val="tx1"/>
                </a:solidFill>
                <a:effectLst/>
                <a:uLnTx/>
                <a:uFillTx/>
                <a:latin typeface="+mn-lt"/>
                <a:ea typeface="+mn-ea"/>
                <a:cs typeface="+mn-cs"/>
              </a:rPr>
              <a:t> Law)</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F=ma (force = mass X </a:t>
            </a:r>
            <a:r>
              <a:rPr kumimoji="0" lang="en-US" b="0" i="0" u="sng" strike="noStrike" kern="0" cap="none" spc="0" normalizeH="0" baseline="0" noProof="0" dirty="0" smtClean="0">
                <a:ln>
                  <a:noFill/>
                </a:ln>
                <a:solidFill>
                  <a:schemeClr val="tx1"/>
                </a:solidFill>
                <a:effectLst/>
                <a:uLnTx/>
                <a:uFillTx/>
                <a:latin typeface="+mn-lt"/>
                <a:ea typeface="+mn-ea"/>
                <a:cs typeface="+mn-cs"/>
              </a:rPr>
              <a:t>acceleration</a:t>
            </a:r>
            <a:r>
              <a:rPr kumimoji="0" lang="en-US" b="0" i="0" u="none" strike="noStrike" kern="0" cap="none" spc="0" normalizeH="0" baseline="0" noProof="0" dirty="0" smtClean="0">
                <a:ln>
                  <a:noFill/>
                </a:ln>
                <a:solidFill>
                  <a:schemeClr val="tx1"/>
                </a:solidFill>
                <a:effectLst/>
                <a:uLnTx/>
                <a:uFillTx/>
                <a:latin typeface="+mn-lt"/>
                <a:ea typeface="+mn-ea"/>
                <a:cs typeface="+mn-cs"/>
              </a:rPr>
              <a:t>)</a:t>
            </a:r>
            <a:endParaRPr lang="en-US" kern="0" dirty="0" smtClean="0"/>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lang="en-US" dirty="0" smtClean="0"/>
              <a:t>Momentum is mass X </a:t>
            </a:r>
            <a:r>
              <a:rPr lang="en-US" u="sng" dirty="0" smtClean="0"/>
              <a:t>velocity</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lang="en-US" dirty="0" smtClean="0"/>
              <a:t>Momentum is conserved</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lang="en-US" dirty="0" smtClean="0"/>
              <a:t>For every action there is an equal and opposite reaction </a:t>
            </a:r>
          </a:p>
          <a:p>
            <a:pPr marL="342900" marR="0" lvl="0" indent="-342900" algn="l" defTabSz="914400" rtl="0" eaLnBrk="1" fontAlgn="base" latinLnBrk="0" hangingPunct="1">
              <a:spcBef>
                <a:spcPct val="20000"/>
              </a:spcBef>
              <a:spcAft>
                <a:spcPct val="0"/>
              </a:spcAft>
              <a:buClr>
                <a:schemeClr val="accent1"/>
              </a:buClr>
              <a:buSzPct val="80000"/>
              <a:tabLst/>
              <a:defRPr/>
            </a:pPr>
            <a:r>
              <a:rPr lang="en-US" dirty="0" smtClean="0"/>
              <a:t>		(Newton’s 3</a:t>
            </a:r>
            <a:r>
              <a:rPr lang="en-US" baseline="30000" dirty="0" smtClean="0"/>
              <a:t>rd</a:t>
            </a:r>
            <a:r>
              <a:rPr lang="en-US" dirty="0" smtClean="0"/>
              <a:t> Law)</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lang="en-US" dirty="0" smtClean="0"/>
              <a:t>Reaction pairs are specific</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lang="en-US" dirty="0" smtClean="0"/>
              <a:t>Gravity (G) = M</a:t>
            </a:r>
            <a:r>
              <a:rPr lang="en-US" baseline="-25000" dirty="0" smtClean="0"/>
              <a:t>1</a:t>
            </a:r>
            <a:r>
              <a:rPr lang="en-US" dirty="0" smtClean="0"/>
              <a:t>XM</a:t>
            </a:r>
            <a:r>
              <a:rPr lang="en-US" baseline="-25000" dirty="0" smtClean="0"/>
              <a:t>2</a:t>
            </a:r>
            <a:r>
              <a:rPr lang="en-US" dirty="0" smtClean="0"/>
              <a:t> / d</a:t>
            </a:r>
            <a:r>
              <a:rPr lang="en-US" baseline="30000" dirty="0" smtClean="0"/>
              <a:t>2</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lang="en-US" dirty="0" smtClean="0"/>
              <a:t>Projectile motion is the result of the balance between straight line motion and gravity</a:t>
            </a:r>
          </a:p>
          <a:p>
            <a:pPr marL="342900" marR="0" lvl="0" indent="-342900" algn="l" defTabSz="914400" rtl="0" eaLnBrk="1" fontAlgn="base" latinLnBrk="0" hangingPunct="1">
              <a:spcBef>
                <a:spcPct val="20000"/>
              </a:spcBef>
              <a:spcAft>
                <a:spcPct val="0"/>
              </a:spcAft>
              <a:buClr>
                <a:schemeClr val="accent1"/>
              </a:buClr>
              <a:buSzPct val="80000"/>
              <a:buFont typeface="Monotype Sorts" pitchFamily="2" charset="2"/>
              <a:buChar char="ò"/>
              <a:tabLst/>
              <a:defRPr/>
            </a:pPr>
            <a:r>
              <a:rPr lang="en-US" dirty="0" smtClean="0"/>
              <a:t>An orbit is an example of projectile motion</a:t>
            </a:r>
          </a:p>
          <a:p>
            <a:pPr marL="342900" marR="0" lvl="0" indent="-342900" algn="l" defTabSz="914400" rtl="0" eaLnBrk="1" fontAlgn="base" latinLnBrk="0" hangingPunct="1">
              <a:lnSpc>
                <a:spcPct val="80000"/>
              </a:lnSpc>
              <a:spcBef>
                <a:spcPct val="20000"/>
              </a:spcBef>
              <a:spcAft>
                <a:spcPct val="0"/>
              </a:spcAft>
              <a:buClr>
                <a:schemeClr val="accent1"/>
              </a:buClr>
              <a:buSzPct val="80000"/>
              <a:buFont typeface="Monotype Sorts" pitchFamily="2" charset="2"/>
              <a:buChar char="ò"/>
              <a:tabLst/>
              <a:defRPr/>
            </a:pPr>
            <a:endParaRPr lang="en-US" sz="2000" dirty="0" smtClean="0"/>
          </a:p>
          <a:p>
            <a:pPr marL="342900" marR="0" lvl="0" indent="-342900" algn="l" defTabSz="914400" rtl="0" eaLnBrk="1" fontAlgn="base" latinLnBrk="0" hangingPunct="1">
              <a:lnSpc>
                <a:spcPct val="80000"/>
              </a:lnSpc>
              <a:spcBef>
                <a:spcPct val="20000"/>
              </a:spcBef>
              <a:spcAft>
                <a:spcPct val="0"/>
              </a:spcAft>
              <a:buClr>
                <a:schemeClr val="accent1"/>
              </a:buClr>
              <a:buSzPct val="80000"/>
              <a:buFont typeface="Monotype Sorts" pitchFamily="2" charset="2"/>
              <a:buChar char="ò"/>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80000"/>
              <a:buFont typeface="Monotype Sorts" pitchFamily="2" charset="2"/>
              <a:buChar char="ò"/>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4" descr="wondersofphysics"/>
          <p:cNvPicPr>
            <a:picLocks noChangeAspect="1" noChangeArrowheads="1"/>
          </p:cNvPicPr>
          <p:nvPr/>
        </p:nvPicPr>
        <p:blipFill>
          <a:blip r:embed="rId3"/>
          <a:srcRect/>
          <a:stretch>
            <a:fillRect/>
          </a:stretch>
        </p:blipFill>
        <p:spPr bwMode="auto">
          <a:xfrm>
            <a:off x="6477000" y="2438400"/>
            <a:ext cx="2286000" cy="3006246"/>
          </a:xfrm>
          <a:prstGeom prst="rect">
            <a:avLst/>
          </a:prstGeom>
          <a:noFill/>
          <a:ln w="9525">
            <a:noFill/>
            <a:miter lim="800000"/>
            <a:headEnd/>
            <a:tailEnd/>
          </a:ln>
        </p:spPr>
      </p:pic>
      <p:pic>
        <p:nvPicPr>
          <p:cNvPr id="39938" name="Picture 2" descr="http://scienceblogs.com/gregladen/newton.jpg"/>
          <p:cNvPicPr>
            <a:picLocks noChangeAspect="1" noChangeArrowheads="1"/>
          </p:cNvPicPr>
          <p:nvPr/>
        </p:nvPicPr>
        <p:blipFill>
          <a:blip r:embed="rId4"/>
          <a:srcRect/>
          <a:stretch>
            <a:fillRect/>
          </a:stretch>
        </p:blipFill>
        <p:spPr bwMode="auto">
          <a:xfrm>
            <a:off x="7315200" y="457200"/>
            <a:ext cx="1371600" cy="144141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001000" cy="1143000"/>
          </a:xfrm>
        </p:spPr>
        <p:txBody>
          <a:bodyPr/>
          <a:lstStyle/>
          <a:p>
            <a:r>
              <a:rPr lang="en-US" dirty="0" err="1" smtClean="0"/>
              <a:t>Geoblocks</a:t>
            </a:r>
            <a:endParaRPr lang="en-US" dirty="0"/>
          </a:p>
        </p:txBody>
      </p:sp>
      <p:sp>
        <p:nvSpPr>
          <p:cNvPr id="3" name="Content Placeholder 2"/>
          <p:cNvSpPr>
            <a:spLocks noGrp="1"/>
          </p:cNvSpPr>
          <p:nvPr>
            <p:ph idx="1"/>
          </p:nvPr>
        </p:nvSpPr>
        <p:spPr>
          <a:xfrm>
            <a:off x="381000" y="1143000"/>
            <a:ext cx="8458200" cy="4953000"/>
          </a:xfrm>
        </p:spPr>
        <p:txBody>
          <a:bodyPr/>
          <a:lstStyle/>
          <a:p>
            <a:r>
              <a:rPr lang="en-US" sz="2400" dirty="0" smtClean="0"/>
              <a:t>You will create the model of plate tectonics which will be used on your practical exam.</a:t>
            </a:r>
          </a:p>
          <a:p>
            <a:endParaRPr lang="en-US" sz="2400" dirty="0" smtClean="0"/>
          </a:p>
          <a:p>
            <a:pPr lvl="1"/>
            <a:r>
              <a:rPr lang="en-US" sz="2400" dirty="0" smtClean="0"/>
              <a:t>Be sure to use the colors indicated for each layer.</a:t>
            </a:r>
          </a:p>
          <a:p>
            <a:pPr lvl="1"/>
            <a:endParaRPr lang="en-US" sz="2400" dirty="0" smtClean="0"/>
          </a:p>
          <a:p>
            <a:pPr lvl="1"/>
            <a:r>
              <a:rPr lang="en-US" sz="2400" dirty="0" smtClean="0"/>
              <a:t>Be sure to match the correct top to each block.</a:t>
            </a:r>
          </a:p>
          <a:p>
            <a:pPr lvl="1"/>
            <a:endParaRPr lang="en-US" sz="2400" dirty="0" smtClean="0"/>
          </a:p>
          <a:p>
            <a:pPr lvl="1"/>
            <a:r>
              <a:rPr lang="en-US" sz="2400" dirty="0" smtClean="0"/>
              <a:t>Be careful to distinguish sedimentary layers at the very top of some blocks from the igneous layers (some colors are the same, but the sedimentary layers are only at the very top of some blocks and on the tops)</a:t>
            </a:r>
          </a:p>
          <a:p>
            <a:pPr lvl="1"/>
            <a:endParaRPr lang="en-US" sz="2400" dirty="0" smtClean="0"/>
          </a:p>
          <a:p>
            <a:pPr lvl="1"/>
            <a:r>
              <a:rPr lang="en-US" sz="2400" dirty="0" smtClean="0"/>
              <a:t>If you have any questions, ask me </a:t>
            </a:r>
            <a:r>
              <a:rPr lang="en-US" sz="2400" dirty="0" smtClean="0">
                <a:sym typeface="Wingdings" pitchFamily="2" charset="2"/>
              </a:rPr>
              <a:t></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r>
              <a:rPr lang="en-US" sz="4000" dirty="0"/>
              <a:t>Questions Plate Tectonics Answers</a:t>
            </a:r>
          </a:p>
        </p:txBody>
      </p:sp>
      <p:sp>
        <p:nvSpPr>
          <p:cNvPr id="36867" name="Rectangle 3"/>
          <p:cNvSpPr>
            <a:spLocks noGrp="1" noChangeArrowheads="1"/>
          </p:cNvSpPr>
          <p:nvPr>
            <p:ph idx="1"/>
          </p:nvPr>
        </p:nvSpPr>
        <p:spPr>
          <a:xfrm>
            <a:off x="685800" y="1981200"/>
            <a:ext cx="4191000" cy="4114800"/>
          </a:xfrm>
        </p:spPr>
        <p:txBody>
          <a:bodyPr/>
          <a:lstStyle/>
          <a:p>
            <a:pPr>
              <a:lnSpc>
                <a:spcPct val="80000"/>
              </a:lnSpc>
            </a:pPr>
            <a:r>
              <a:rPr lang="en-US" sz="1600"/>
              <a:t>What is the internal structure of the earth?</a:t>
            </a:r>
          </a:p>
          <a:p>
            <a:pPr>
              <a:lnSpc>
                <a:spcPct val="80000"/>
              </a:lnSpc>
            </a:pPr>
            <a:endParaRPr lang="en-US" sz="1600"/>
          </a:p>
          <a:p>
            <a:pPr>
              <a:lnSpc>
                <a:spcPct val="80000"/>
              </a:lnSpc>
            </a:pPr>
            <a:r>
              <a:rPr lang="en-US" sz="1600"/>
              <a:t>What is the earth’s crust and how did it form?</a:t>
            </a:r>
          </a:p>
          <a:p>
            <a:pPr>
              <a:lnSpc>
                <a:spcPct val="80000"/>
              </a:lnSpc>
            </a:pPr>
            <a:endParaRPr lang="en-US" sz="1600"/>
          </a:p>
          <a:p>
            <a:pPr>
              <a:lnSpc>
                <a:spcPct val="80000"/>
              </a:lnSpc>
            </a:pPr>
            <a:r>
              <a:rPr lang="en-US" sz="1600"/>
              <a:t>What is the difference between ocean crust and continental crust?</a:t>
            </a:r>
          </a:p>
          <a:p>
            <a:pPr>
              <a:lnSpc>
                <a:spcPct val="80000"/>
              </a:lnSpc>
            </a:pPr>
            <a:endParaRPr lang="en-US" sz="1600"/>
          </a:p>
          <a:p>
            <a:pPr>
              <a:lnSpc>
                <a:spcPct val="80000"/>
              </a:lnSpc>
            </a:pPr>
            <a:r>
              <a:rPr lang="en-US" sz="1600"/>
              <a:t>Why do mountain chains on different continents have similar rocks and fossils?</a:t>
            </a:r>
          </a:p>
          <a:p>
            <a:pPr>
              <a:lnSpc>
                <a:spcPct val="80000"/>
              </a:lnSpc>
            </a:pPr>
            <a:endParaRPr lang="en-US" sz="1600"/>
          </a:p>
          <a:p>
            <a:pPr>
              <a:lnSpc>
                <a:spcPct val="80000"/>
              </a:lnSpc>
            </a:pPr>
            <a:r>
              <a:rPr lang="en-US" sz="1600"/>
              <a:t>Why do the continents look like a puzzle?</a:t>
            </a:r>
          </a:p>
          <a:p>
            <a:pPr>
              <a:lnSpc>
                <a:spcPct val="80000"/>
              </a:lnSpc>
            </a:pPr>
            <a:endParaRPr lang="en-US" sz="1600"/>
          </a:p>
          <a:p>
            <a:pPr>
              <a:lnSpc>
                <a:spcPct val="80000"/>
              </a:lnSpc>
            </a:pPr>
            <a:r>
              <a:rPr lang="en-US" sz="1600"/>
              <a:t>How can continents move around?</a:t>
            </a:r>
          </a:p>
          <a:p>
            <a:pPr>
              <a:lnSpc>
                <a:spcPct val="80000"/>
              </a:lnSpc>
            </a:pPr>
            <a:endParaRPr lang="en-US" sz="1600"/>
          </a:p>
          <a:p>
            <a:pPr>
              <a:lnSpc>
                <a:spcPct val="80000"/>
              </a:lnSpc>
            </a:pPr>
            <a:r>
              <a:rPr lang="en-US" sz="1600"/>
              <a:t>Okay, so if the plates are moving around, what happens if they run in to each other?</a:t>
            </a:r>
          </a:p>
          <a:p>
            <a:pPr>
              <a:lnSpc>
                <a:spcPct val="80000"/>
              </a:lnSpc>
            </a:pPr>
            <a:endParaRPr lang="en-US" sz="1600"/>
          </a:p>
        </p:txBody>
      </p:sp>
      <p:pic>
        <p:nvPicPr>
          <p:cNvPr id="36868" name="Picture 4" descr="geology24"/>
          <p:cNvPicPr>
            <a:picLocks noChangeAspect="1" noChangeArrowheads="1"/>
          </p:cNvPicPr>
          <p:nvPr/>
        </p:nvPicPr>
        <p:blipFill>
          <a:blip r:embed="rId3"/>
          <a:srcRect/>
          <a:stretch>
            <a:fillRect/>
          </a:stretch>
        </p:blipFill>
        <p:spPr bwMode="auto">
          <a:xfrm>
            <a:off x="5257800" y="4419600"/>
            <a:ext cx="2971800" cy="2117725"/>
          </a:xfrm>
          <a:prstGeom prst="rect">
            <a:avLst/>
          </a:prstGeom>
          <a:noFill/>
          <a:ln w="9525">
            <a:noFill/>
            <a:miter lim="800000"/>
            <a:headEnd/>
            <a:tailEnd/>
          </a:ln>
        </p:spPr>
      </p:pic>
      <p:pic>
        <p:nvPicPr>
          <p:cNvPr id="36869" name="Picture 5" descr="pangea-continental-drift"/>
          <p:cNvPicPr>
            <a:picLocks noChangeAspect="1" noChangeArrowheads="1"/>
          </p:cNvPicPr>
          <p:nvPr/>
        </p:nvPicPr>
        <p:blipFill>
          <a:blip r:embed="rId4"/>
          <a:srcRect/>
          <a:stretch>
            <a:fillRect/>
          </a:stretch>
        </p:blipFill>
        <p:spPr bwMode="auto">
          <a:xfrm>
            <a:off x="5715000" y="1752600"/>
            <a:ext cx="2016125"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772400" cy="685800"/>
          </a:xfrm>
        </p:spPr>
        <p:txBody>
          <a:bodyPr>
            <a:normAutofit/>
          </a:bodyPr>
          <a:lstStyle/>
          <a:p>
            <a:r>
              <a:rPr lang="en-US" sz="3600" dirty="0" smtClean="0"/>
              <a:t>Rube Goldberg Machine Competition</a:t>
            </a:r>
            <a:endParaRPr lang="en-US" sz="3600" dirty="0"/>
          </a:p>
        </p:txBody>
      </p:sp>
      <p:sp>
        <p:nvSpPr>
          <p:cNvPr id="2" name="Content Placeholder 1"/>
          <p:cNvSpPr>
            <a:spLocks noGrp="1"/>
          </p:cNvSpPr>
          <p:nvPr>
            <p:ph idx="1"/>
          </p:nvPr>
        </p:nvSpPr>
        <p:spPr/>
        <p:txBody>
          <a:bodyPr/>
          <a:lstStyle/>
          <a:p>
            <a:endParaRPr lang="en-US" dirty="0"/>
          </a:p>
        </p:txBody>
      </p:sp>
      <p:pic>
        <p:nvPicPr>
          <p:cNvPr id="2052" name="Picture 4" descr="http://www.rubegoldberg.com/images/fromIR_04.gif"/>
          <p:cNvPicPr>
            <a:picLocks noChangeAspect="1" noChangeArrowheads="1"/>
          </p:cNvPicPr>
          <p:nvPr/>
        </p:nvPicPr>
        <p:blipFill>
          <a:blip r:embed="rId3"/>
          <a:srcRect/>
          <a:stretch>
            <a:fillRect/>
          </a:stretch>
        </p:blipFill>
        <p:spPr bwMode="auto">
          <a:xfrm>
            <a:off x="3467100" y="1600200"/>
            <a:ext cx="4457700" cy="571501"/>
          </a:xfrm>
          <a:prstGeom prst="rect">
            <a:avLst/>
          </a:prstGeom>
          <a:noFill/>
        </p:spPr>
      </p:pic>
      <p:pic>
        <p:nvPicPr>
          <p:cNvPr id="2054" name="Picture 6" descr="http://www.rubegoldberg.com/images/fromIR_06.gif"/>
          <p:cNvPicPr>
            <a:picLocks noChangeAspect="1" noChangeArrowheads="1"/>
          </p:cNvPicPr>
          <p:nvPr/>
        </p:nvPicPr>
        <p:blipFill>
          <a:blip r:embed="rId4"/>
          <a:srcRect/>
          <a:stretch>
            <a:fillRect/>
          </a:stretch>
        </p:blipFill>
        <p:spPr bwMode="auto">
          <a:xfrm>
            <a:off x="3457575" y="2209800"/>
            <a:ext cx="4543425" cy="190500"/>
          </a:xfrm>
          <a:prstGeom prst="rect">
            <a:avLst/>
          </a:prstGeom>
          <a:noFill/>
        </p:spPr>
      </p:pic>
      <p:pic>
        <p:nvPicPr>
          <p:cNvPr id="2058" name="Picture 10" descr="http://www.rubegoldberg.com/images/fromIR_05.gif"/>
          <p:cNvPicPr>
            <a:picLocks noChangeAspect="1" noChangeArrowheads="1"/>
          </p:cNvPicPr>
          <p:nvPr/>
        </p:nvPicPr>
        <p:blipFill>
          <a:blip r:embed="rId5"/>
          <a:srcRect/>
          <a:stretch>
            <a:fillRect/>
          </a:stretch>
        </p:blipFill>
        <p:spPr bwMode="auto">
          <a:xfrm>
            <a:off x="3467100" y="2162175"/>
            <a:ext cx="4457700" cy="47625"/>
          </a:xfrm>
          <a:prstGeom prst="rect">
            <a:avLst/>
          </a:prstGeom>
          <a:noFill/>
        </p:spPr>
      </p:pic>
      <p:pic>
        <p:nvPicPr>
          <p:cNvPr id="9" name="Picture 10" descr="http://www.rubegoldberg.com/images/fromIR_05.gif"/>
          <p:cNvPicPr>
            <a:picLocks noChangeAspect="1" noChangeArrowheads="1"/>
          </p:cNvPicPr>
          <p:nvPr/>
        </p:nvPicPr>
        <p:blipFill>
          <a:blip r:embed="rId5"/>
          <a:srcRect/>
          <a:stretch>
            <a:fillRect/>
          </a:stretch>
        </p:blipFill>
        <p:spPr bwMode="auto">
          <a:xfrm>
            <a:off x="3467100" y="2133600"/>
            <a:ext cx="4457700" cy="47625"/>
          </a:xfrm>
          <a:prstGeom prst="rect">
            <a:avLst/>
          </a:prstGeom>
          <a:noFill/>
        </p:spPr>
      </p:pic>
      <p:pic>
        <p:nvPicPr>
          <p:cNvPr id="10" name="Picture 10" descr="http://www.rubegoldberg.com/images/fromIR_05.gif"/>
          <p:cNvPicPr>
            <a:picLocks noChangeAspect="1" noChangeArrowheads="1"/>
          </p:cNvPicPr>
          <p:nvPr/>
        </p:nvPicPr>
        <p:blipFill>
          <a:blip r:embed="rId5"/>
          <a:srcRect/>
          <a:stretch>
            <a:fillRect/>
          </a:stretch>
        </p:blipFill>
        <p:spPr bwMode="auto">
          <a:xfrm>
            <a:off x="3467100" y="1524000"/>
            <a:ext cx="4457700" cy="76200"/>
          </a:xfrm>
          <a:prstGeom prst="rect">
            <a:avLst/>
          </a:prstGeom>
          <a:noFill/>
        </p:spPr>
      </p:pic>
      <p:pic>
        <p:nvPicPr>
          <p:cNvPr id="2060" name="Picture 12" descr="http://www.rubegoldberg.com/images/fromIR_03.gif"/>
          <p:cNvPicPr>
            <a:picLocks noChangeAspect="1" noChangeArrowheads="1"/>
          </p:cNvPicPr>
          <p:nvPr/>
        </p:nvPicPr>
        <p:blipFill>
          <a:blip r:embed="rId6"/>
          <a:srcRect/>
          <a:stretch>
            <a:fillRect/>
          </a:stretch>
        </p:blipFill>
        <p:spPr bwMode="auto">
          <a:xfrm>
            <a:off x="7924800" y="1524000"/>
            <a:ext cx="85725" cy="685800"/>
          </a:xfrm>
          <a:prstGeom prst="rect">
            <a:avLst/>
          </a:prstGeom>
          <a:noFill/>
        </p:spPr>
      </p:pic>
      <p:pic>
        <p:nvPicPr>
          <p:cNvPr id="2062" name="Picture 14" descr="http://www.rubegoldberg.com/images/fromIR_13.gif"/>
          <p:cNvPicPr>
            <a:picLocks noChangeAspect="1" noChangeArrowheads="1"/>
          </p:cNvPicPr>
          <p:nvPr/>
        </p:nvPicPr>
        <p:blipFill>
          <a:blip r:embed="rId7"/>
          <a:srcRect/>
          <a:stretch>
            <a:fillRect/>
          </a:stretch>
        </p:blipFill>
        <p:spPr bwMode="auto">
          <a:xfrm>
            <a:off x="990600" y="3686174"/>
            <a:ext cx="1114425" cy="2409826"/>
          </a:xfrm>
          <a:prstGeom prst="rect">
            <a:avLst/>
          </a:prstGeom>
          <a:noFill/>
        </p:spPr>
      </p:pic>
      <p:pic>
        <p:nvPicPr>
          <p:cNvPr id="2068" name="Picture 20" descr="http://www.rubegoldberg.com/images/fromIR_10.gif"/>
          <p:cNvPicPr>
            <a:picLocks noChangeAspect="1" noChangeArrowheads="1"/>
          </p:cNvPicPr>
          <p:nvPr/>
        </p:nvPicPr>
        <p:blipFill>
          <a:blip r:embed="rId8"/>
          <a:srcRect/>
          <a:stretch>
            <a:fillRect/>
          </a:stretch>
        </p:blipFill>
        <p:spPr bwMode="auto">
          <a:xfrm>
            <a:off x="2362200" y="2362200"/>
            <a:ext cx="542925" cy="257175"/>
          </a:xfrm>
          <a:prstGeom prst="rect">
            <a:avLst/>
          </a:prstGeom>
          <a:noFill/>
        </p:spPr>
      </p:pic>
      <p:pic>
        <p:nvPicPr>
          <p:cNvPr id="2072" name="Picture 24" descr="http://www.rubegoldberg.com/images/gallery/RG_48.gif">
            <a:hlinkClick r:id="rId9"/>
          </p:cNvPr>
          <p:cNvPicPr>
            <a:picLocks noChangeAspect="1" noChangeArrowheads="1"/>
          </p:cNvPicPr>
          <p:nvPr/>
        </p:nvPicPr>
        <p:blipFill>
          <a:blip r:embed="rId10"/>
          <a:srcRect/>
          <a:stretch>
            <a:fillRect/>
          </a:stretch>
        </p:blipFill>
        <p:spPr bwMode="auto">
          <a:xfrm>
            <a:off x="2743200" y="2895600"/>
            <a:ext cx="5238750" cy="2714626"/>
          </a:xfrm>
          <a:prstGeom prst="rect">
            <a:avLst/>
          </a:prstGeom>
          <a:noFill/>
        </p:spPr>
      </p:pic>
      <p:pic>
        <p:nvPicPr>
          <p:cNvPr id="18" name="Picture 16" descr="http://www.rubegoldberg.com/images/fromIR_08.gif"/>
          <p:cNvPicPr>
            <a:picLocks noChangeAspect="1" noChangeArrowheads="1"/>
          </p:cNvPicPr>
          <p:nvPr/>
        </p:nvPicPr>
        <p:blipFill>
          <a:blip r:embed="rId11"/>
          <a:srcRect/>
          <a:stretch>
            <a:fillRect/>
          </a:stretch>
        </p:blipFill>
        <p:spPr bwMode="auto">
          <a:xfrm>
            <a:off x="2057400" y="1524000"/>
            <a:ext cx="323850" cy="4572000"/>
          </a:xfrm>
          <a:prstGeom prst="rect">
            <a:avLst/>
          </a:prstGeom>
          <a:noFill/>
        </p:spPr>
      </p:pic>
      <p:pic>
        <p:nvPicPr>
          <p:cNvPr id="2050" name="Picture 2" descr="http://www.rubegoldberg.com/images/fromIR_01.gif"/>
          <p:cNvPicPr>
            <a:picLocks noChangeAspect="1" noChangeArrowheads="1"/>
          </p:cNvPicPr>
          <p:nvPr/>
        </p:nvPicPr>
        <p:blipFill>
          <a:blip r:embed="rId12"/>
          <a:srcRect/>
          <a:stretch>
            <a:fillRect/>
          </a:stretch>
        </p:blipFill>
        <p:spPr bwMode="auto">
          <a:xfrm>
            <a:off x="914400" y="1524000"/>
            <a:ext cx="2562225" cy="876300"/>
          </a:xfrm>
          <a:prstGeom prst="rect">
            <a:avLst/>
          </a:prstGeom>
          <a:noFill/>
        </p:spPr>
      </p:pic>
      <p:pic>
        <p:nvPicPr>
          <p:cNvPr id="2064" name="Picture 16" descr="http://www.rubegoldberg.com/images/fromIR_08.gif"/>
          <p:cNvPicPr>
            <a:picLocks noChangeAspect="1" noChangeArrowheads="1"/>
          </p:cNvPicPr>
          <p:nvPr/>
        </p:nvPicPr>
        <p:blipFill>
          <a:blip r:embed="rId11"/>
          <a:srcRect/>
          <a:stretch>
            <a:fillRect/>
          </a:stretch>
        </p:blipFill>
        <p:spPr bwMode="auto">
          <a:xfrm>
            <a:off x="2057400" y="2362200"/>
            <a:ext cx="323850" cy="3276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smtClean="0"/>
              <a:t>Plate Tectonics</a:t>
            </a:r>
            <a:endParaRPr lang="en-US" dirty="0"/>
          </a:p>
        </p:txBody>
      </p:sp>
      <p:sp>
        <p:nvSpPr>
          <p:cNvPr id="2" name="Content Placeholder 1"/>
          <p:cNvSpPr>
            <a:spLocks noGrp="1"/>
          </p:cNvSpPr>
          <p:nvPr>
            <p:ph idx="1"/>
          </p:nvPr>
        </p:nvSpPr>
        <p:spPr>
          <a:xfrm>
            <a:off x="457200" y="1499616"/>
            <a:ext cx="5562600" cy="5358384"/>
          </a:xfrm>
        </p:spPr>
        <p:txBody>
          <a:bodyPr>
            <a:normAutofit fontScale="85000" lnSpcReduction="20000"/>
          </a:bodyPr>
          <a:lstStyle/>
          <a:p>
            <a:pPr>
              <a:lnSpc>
                <a:spcPct val="80000"/>
              </a:lnSpc>
            </a:pPr>
            <a:r>
              <a:rPr lang="en-US" dirty="0" smtClean="0"/>
              <a:t>The theory of plate tectonics is the unifying theory of geology.</a:t>
            </a:r>
          </a:p>
          <a:p>
            <a:pPr>
              <a:lnSpc>
                <a:spcPct val="80000"/>
              </a:lnSpc>
            </a:pPr>
            <a:endParaRPr lang="en-US" dirty="0" smtClean="0"/>
          </a:p>
          <a:p>
            <a:pPr>
              <a:lnSpc>
                <a:spcPct val="80000"/>
              </a:lnSpc>
            </a:pPr>
            <a:r>
              <a:rPr lang="en-US" dirty="0" smtClean="0"/>
              <a:t>The earth is made of many layers: the solid inner core, liquid outer core, plastic mantle, and solid crust.</a:t>
            </a:r>
          </a:p>
          <a:p>
            <a:pPr>
              <a:lnSpc>
                <a:spcPct val="80000"/>
              </a:lnSpc>
            </a:pPr>
            <a:endParaRPr lang="en-US" dirty="0" smtClean="0"/>
          </a:p>
          <a:p>
            <a:pPr>
              <a:lnSpc>
                <a:spcPct val="80000"/>
              </a:lnSpc>
            </a:pPr>
            <a:r>
              <a:rPr lang="en-US" dirty="0" smtClean="0"/>
              <a:t>The earth’s crust is a thin solid layer of rock floating on the plastic mantle below it. The crust is broken up into many plates. Plates can have ocean crust, continental crust, or </a:t>
            </a:r>
          </a:p>
          <a:p>
            <a:pPr>
              <a:lnSpc>
                <a:spcPct val="80000"/>
              </a:lnSpc>
              <a:buNone/>
            </a:pPr>
            <a:r>
              <a:rPr lang="en-US" dirty="0" smtClean="0"/>
              <a:t>	combinations of both.</a:t>
            </a:r>
          </a:p>
          <a:p>
            <a:pPr>
              <a:lnSpc>
                <a:spcPct val="80000"/>
              </a:lnSpc>
            </a:pPr>
            <a:endParaRPr lang="en-US" dirty="0" smtClean="0"/>
          </a:p>
          <a:p>
            <a:pPr>
              <a:lnSpc>
                <a:spcPct val="80000"/>
              </a:lnSpc>
            </a:pPr>
            <a:r>
              <a:rPr lang="en-US" dirty="0" smtClean="0"/>
              <a:t>Ocean crust is denser than </a:t>
            </a:r>
          </a:p>
          <a:p>
            <a:pPr>
              <a:lnSpc>
                <a:spcPct val="80000"/>
              </a:lnSpc>
              <a:buNone/>
            </a:pPr>
            <a:r>
              <a:rPr lang="en-US" dirty="0" smtClean="0"/>
              <a:t>	continental crust, so it floats deeper </a:t>
            </a:r>
          </a:p>
          <a:p>
            <a:pPr>
              <a:lnSpc>
                <a:spcPct val="80000"/>
              </a:lnSpc>
              <a:buNone/>
            </a:pPr>
            <a:r>
              <a:rPr lang="en-US" dirty="0" smtClean="0"/>
              <a:t>	in the mantle.</a:t>
            </a:r>
          </a:p>
          <a:p>
            <a:pPr>
              <a:lnSpc>
                <a:spcPct val="80000"/>
              </a:lnSpc>
            </a:pPr>
            <a:endParaRPr lang="en-US" dirty="0" smtClean="0"/>
          </a:p>
        </p:txBody>
      </p:sp>
      <p:pic>
        <p:nvPicPr>
          <p:cNvPr id="4" name="Picture 5" descr="pangea-continental-drift"/>
          <p:cNvPicPr>
            <a:picLocks noChangeAspect="1" noChangeArrowheads="1"/>
          </p:cNvPicPr>
          <p:nvPr/>
        </p:nvPicPr>
        <p:blipFill>
          <a:blip r:embed="rId3"/>
          <a:srcRect/>
          <a:stretch>
            <a:fillRect/>
          </a:stretch>
        </p:blipFill>
        <p:spPr bwMode="auto">
          <a:xfrm>
            <a:off x="6324600" y="1910880"/>
            <a:ext cx="2133600" cy="2661120"/>
          </a:xfrm>
          <a:prstGeom prst="rect">
            <a:avLst/>
          </a:prstGeom>
          <a:noFill/>
          <a:ln w="9525">
            <a:noFill/>
            <a:miter lim="800000"/>
            <a:headEnd/>
            <a:tailEnd/>
          </a:ln>
        </p:spPr>
      </p:pic>
      <p:pic>
        <p:nvPicPr>
          <p:cNvPr id="5" name="Picture 5" descr="lithosphere"/>
          <p:cNvPicPr>
            <a:picLocks noChangeAspect="1" noChangeArrowheads="1"/>
          </p:cNvPicPr>
          <p:nvPr/>
        </p:nvPicPr>
        <p:blipFill>
          <a:blip r:embed="rId4"/>
          <a:srcRect/>
          <a:stretch>
            <a:fillRect/>
          </a:stretch>
        </p:blipFill>
        <p:spPr bwMode="auto">
          <a:xfrm>
            <a:off x="5562600" y="4744446"/>
            <a:ext cx="3443558" cy="188495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smtClean="0"/>
              <a:t>Plate Tectonics</a:t>
            </a:r>
            <a:endParaRPr lang="en-US" dirty="0"/>
          </a:p>
        </p:txBody>
      </p:sp>
      <p:sp>
        <p:nvSpPr>
          <p:cNvPr id="2" name="Content Placeholder 1"/>
          <p:cNvSpPr>
            <a:spLocks noGrp="1"/>
          </p:cNvSpPr>
          <p:nvPr>
            <p:ph idx="1"/>
          </p:nvPr>
        </p:nvSpPr>
        <p:spPr>
          <a:xfrm>
            <a:off x="457200" y="1499616"/>
            <a:ext cx="5257800" cy="5205984"/>
          </a:xfrm>
        </p:spPr>
        <p:txBody>
          <a:bodyPr>
            <a:normAutofit fontScale="85000" lnSpcReduction="20000"/>
          </a:bodyPr>
          <a:lstStyle/>
          <a:p>
            <a:pPr>
              <a:lnSpc>
                <a:spcPct val="80000"/>
              </a:lnSpc>
            </a:pPr>
            <a:r>
              <a:rPr lang="en-US" dirty="0" smtClean="0"/>
              <a:t>Where plates move apart as new crust forms is called a spreading center or rift zone. This can occur in the oceans or on land.</a:t>
            </a:r>
          </a:p>
          <a:p>
            <a:pPr>
              <a:lnSpc>
                <a:spcPct val="80000"/>
              </a:lnSpc>
            </a:pPr>
            <a:endParaRPr lang="en-US" dirty="0" smtClean="0"/>
          </a:p>
          <a:p>
            <a:pPr>
              <a:lnSpc>
                <a:spcPct val="80000"/>
              </a:lnSpc>
            </a:pPr>
            <a:r>
              <a:rPr lang="en-US" dirty="0" smtClean="0"/>
              <a:t>When plates with ocean crust run into plates with continental crust they are </a:t>
            </a:r>
            <a:r>
              <a:rPr lang="en-US" dirty="0" err="1" smtClean="0"/>
              <a:t>subducted</a:t>
            </a:r>
            <a:r>
              <a:rPr lang="en-US" dirty="0" smtClean="0"/>
              <a:t>.</a:t>
            </a:r>
          </a:p>
          <a:p>
            <a:pPr>
              <a:lnSpc>
                <a:spcPct val="80000"/>
              </a:lnSpc>
            </a:pPr>
            <a:endParaRPr lang="en-US" dirty="0" smtClean="0"/>
          </a:p>
          <a:p>
            <a:pPr>
              <a:lnSpc>
                <a:spcPct val="80000"/>
              </a:lnSpc>
            </a:pPr>
            <a:r>
              <a:rPr lang="en-US" dirty="0" smtClean="0"/>
              <a:t>When two plates with continental crust collide, mountains form </a:t>
            </a:r>
          </a:p>
          <a:p>
            <a:pPr>
              <a:lnSpc>
                <a:spcPct val="80000"/>
              </a:lnSpc>
              <a:buNone/>
            </a:pPr>
            <a:r>
              <a:rPr lang="en-US" dirty="0" smtClean="0"/>
              <a:t>	through </a:t>
            </a:r>
            <a:r>
              <a:rPr lang="en-US" dirty="0" err="1" smtClean="0"/>
              <a:t>orogeny</a:t>
            </a:r>
            <a:r>
              <a:rPr lang="en-US" dirty="0" smtClean="0"/>
              <a:t>. </a:t>
            </a:r>
          </a:p>
          <a:p>
            <a:pPr>
              <a:lnSpc>
                <a:spcPct val="80000"/>
              </a:lnSpc>
            </a:pPr>
            <a:endParaRPr lang="en-US" dirty="0" smtClean="0"/>
          </a:p>
          <a:p>
            <a:pPr>
              <a:lnSpc>
                <a:spcPct val="80000"/>
              </a:lnSpc>
            </a:pPr>
            <a:r>
              <a:rPr lang="en-US" dirty="0" smtClean="0"/>
              <a:t>When plates with a combination of ocean and continental crust collide they slide against each other along transform faults.</a:t>
            </a:r>
          </a:p>
          <a:p>
            <a:pPr>
              <a:lnSpc>
                <a:spcPct val="80000"/>
              </a:lnSpc>
              <a:buNone/>
            </a:pPr>
            <a:endParaRPr lang="en-US" dirty="0" smtClean="0"/>
          </a:p>
          <a:p>
            <a:endParaRPr lang="en-US" dirty="0"/>
          </a:p>
        </p:txBody>
      </p:sp>
      <p:pic>
        <p:nvPicPr>
          <p:cNvPr id="4" name="Picture 4" descr="plates"/>
          <p:cNvPicPr>
            <a:picLocks noChangeAspect="1" noChangeArrowheads="1"/>
          </p:cNvPicPr>
          <p:nvPr/>
        </p:nvPicPr>
        <p:blipFill>
          <a:blip r:embed="rId3"/>
          <a:srcRect/>
          <a:stretch>
            <a:fillRect/>
          </a:stretch>
        </p:blipFill>
        <p:spPr bwMode="auto">
          <a:xfrm>
            <a:off x="6019800" y="1981200"/>
            <a:ext cx="2389033" cy="2051050"/>
          </a:xfrm>
          <a:prstGeom prst="rect">
            <a:avLst/>
          </a:prstGeom>
          <a:noFill/>
          <a:ln w="9525">
            <a:noFill/>
            <a:miter lim="800000"/>
            <a:headEnd/>
            <a:tailEnd/>
          </a:ln>
        </p:spPr>
      </p:pic>
      <p:pic>
        <p:nvPicPr>
          <p:cNvPr id="5" name="Picture 4" descr="boundaries"/>
          <p:cNvPicPr>
            <a:picLocks noChangeAspect="1" noChangeArrowheads="1"/>
          </p:cNvPicPr>
          <p:nvPr/>
        </p:nvPicPr>
        <p:blipFill>
          <a:blip r:embed="rId4"/>
          <a:srcRect/>
          <a:stretch>
            <a:fillRect/>
          </a:stretch>
        </p:blipFill>
        <p:spPr bwMode="auto">
          <a:xfrm>
            <a:off x="5592233" y="4356294"/>
            <a:ext cx="3416302" cy="189210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p:spPr>
        <p:txBody>
          <a:bodyPr/>
          <a:lstStyle/>
          <a:p>
            <a:r>
              <a:rPr lang="en-US" dirty="0"/>
              <a:t>The Structure of the Earth</a:t>
            </a:r>
          </a:p>
        </p:txBody>
      </p:sp>
      <p:sp>
        <p:nvSpPr>
          <p:cNvPr id="38915" name="Rectangle 3"/>
          <p:cNvSpPr>
            <a:spLocks noGrp="1" noChangeArrowheads="1"/>
          </p:cNvSpPr>
          <p:nvPr>
            <p:ph idx="1"/>
          </p:nvPr>
        </p:nvSpPr>
        <p:spPr/>
        <p:txBody>
          <a:bodyPr/>
          <a:lstStyle/>
          <a:p>
            <a:r>
              <a:rPr lang="en-US"/>
              <a:t>Inner Core</a:t>
            </a:r>
          </a:p>
          <a:p>
            <a:endParaRPr lang="en-US"/>
          </a:p>
          <a:p>
            <a:r>
              <a:rPr lang="en-US"/>
              <a:t>Outer Core</a:t>
            </a:r>
          </a:p>
          <a:p>
            <a:endParaRPr lang="en-US"/>
          </a:p>
          <a:p>
            <a:r>
              <a:rPr lang="en-US"/>
              <a:t>Mantle</a:t>
            </a:r>
          </a:p>
          <a:p>
            <a:endParaRPr lang="en-US"/>
          </a:p>
          <a:p>
            <a:r>
              <a:rPr lang="en-US"/>
              <a:t>Crust</a:t>
            </a:r>
          </a:p>
        </p:txBody>
      </p:sp>
      <p:pic>
        <p:nvPicPr>
          <p:cNvPr id="38916" name="Picture 4" descr="earthstruc"/>
          <p:cNvPicPr>
            <a:picLocks noChangeAspect="1" noChangeArrowheads="1"/>
          </p:cNvPicPr>
          <p:nvPr/>
        </p:nvPicPr>
        <p:blipFill>
          <a:blip r:embed="rId3"/>
          <a:srcRect/>
          <a:stretch>
            <a:fillRect/>
          </a:stretch>
        </p:blipFill>
        <p:spPr bwMode="auto">
          <a:xfrm>
            <a:off x="4495800" y="1831975"/>
            <a:ext cx="3352800" cy="2435225"/>
          </a:xfrm>
          <a:prstGeom prst="rect">
            <a:avLst/>
          </a:prstGeom>
          <a:noFill/>
          <a:ln w="9525">
            <a:noFill/>
            <a:miter lim="800000"/>
            <a:headEnd/>
            <a:tailEnd/>
          </a:ln>
        </p:spPr>
      </p:pic>
      <p:pic>
        <p:nvPicPr>
          <p:cNvPr id="38917" name="Picture 5" descr="lithosphere"/>
          <p:cNvPicPr>
            <a:picLocks noChangeAspect="1" noChangeArrowheads="1"/>
          </p:cNvPicPr>
          <p:nvPr/>
        </p:nvPicPr>
        <p:blipFill>
          <a:blip r:embed="rId4"/>
          <a:srcRect/>
          <a:stretch>
            <a:fillRect/>
          </a:stretch>
        </p:blipFill>
        <p:spPr bwMode="auto">
          <a:xfrm>
            <a:off x="4267200" y="4425950"/>
            <a:ext cx="3886200" cy="21272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smtClean="0"/>
              <a:t>Divergent Plate Boundaries</a:t>
            </a:r>
            <a:endParaRPr lang="en-US" dirty="0"/>
          </a:p>
        </p:txBody>
      </p:sp>
      <p:sp>
        <p:nvSpPr>
          <p:cNvPr id="5" name="Rectangle 3"/>
          <p:cNvSpPr txBox="1">
            <a:spLocks noChangeArrowheads="1"/>
          </p:cNvSpPr>
          <p:nvPr/>
        </p:nvSpPr>
        <p:spPr>
          <a:xfrm>
            <a:off x="685800" y="1981200"/>
            <a:ext cx="7772400" cy="4648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Sea-Floor Spreading</a:t>
            </a:r>
          </a:p>
          <a:p>
            <a:pPr marL="800100" lvl="1" indent="-342900">
              <a:spcBef>
                <a:spcPct val="20000"/>
              </a:spcBef>
              <a:buClr>
                <a:schemeClr val="tx2"/>
              </a:buClr>
              <a:buSzPct val="70000"/>
              <a:buFont typeface="Wingdings 2" pitchFamily="18" charset="2"/>
              <a:buChar char="¥"/>
            </a:pPr>
            <a:r>
              <a:rPr lang="en-US" sz="3200" dirty="0"/>
              <a:t>Age of Ocean Floor</a:t>
            </a:r>
          </a:p>
          <a:p>
            <a:pPr marL="800100" lvl="1" indent="-342900">
              <a:spcBef>
                <a:spcPct val="20000"/>
              </a:spcBef>
              <a:buClr>
                <a:schemeClr val="tx2"/>
              </a:buClr>
              <a:buSzPct val="70000"/>
              <a:buFont typeface="Wingdings 2" pitchFamily="18" charset="2"/>
              <a:buChar char="¥"/>
            </a:pPr>
            <a:r>
              <a:rPr lang="en-US" sz="3200" dirty="0"/>
              <a:t>Magnetic Anomalies</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lang="en-US" sz="3200" dirty="0"/>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lang="en-US" sz="3200" dirty="0"/>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 of Divergent </a:t>
            </a:r>
          </a:p>
          <a:p>
            <a:pPr marL="342900" marR="0" lvl="0" indent="-342900" algn="l" defTabSz="914400" rtl="0" eaLnBrk="1" fontAlgn="auto" latinLnBrk="0" hangingPunct="1">
              <a:lnSpc>
                <a:spcPct val="100000"/>
              </a:lnSpc>
              <a:spcBef>
                <a:spcPct val="20000"/>
              </a:spcBef>
              <a:spcAft>
                <a:spcPts val="0"/>
              </a:spcAft>
              <a:buClr>
                <a:schemeClr val="tx2"/>
              </a:buClr>
              <a:buSzPct val="70000"/>
              <a:tabLst/>
              <a:defRPr/>
            </a:pPr>
            <a:r>
              <a:rPr lang="en-US" sz="3200" dirty="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Boundary – Mid-Atlantic</a:t>
            </a:r>
            <a:r>
              <a:rPr kumimoji="0" lang="en-US" sz="3200" b="0" i="0" u="none" strike="noStrike" kern="1200" cap="none" spc="0" normalizeH="0" noProof="0" dirty="0" smtClean="0">
                <a:ln>
                  <a:noFill/>
                </a:ln>
                <a:solidFill>
                  <a:schemeClr val="tx1"/>
                </a:solidFill>
                <a:effectLst/>
                <a:uLnTx/>
                <a:uFillTx/>
                <a:latin typeface="+mn-lt"/>
                <a:ea typeface="+mn-ea"/>
                <a:cs typeface="+mn-cs"/>
              </a:rPr>
              <a:t> Ridge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6" descr="subduction2"/>
          <p:cNvPicPr>
            <a:picLocks noChangeAspect="1" noChangeArrowheads="1"/>
          </p:cNvPicPr>
          <p:nvPr/>
        </p:nvPicPr>
        <p:blipFill>
          <a:blip r:embed="rId3"/>
          <a:srcRect/>
          <a:stretch>
            <a:fillRect/>
          </a:stretch>
        </p:blipFill>
        <p:spPr bwMode="auto">
          <a:xfrm>
            <a:off x="5029200" y="1676400"/>
            <a:ext cx="2573338" cy="1981200"/>
          </a:xfrm>
          <a:prstGeom prst="rect">
            <a:avLst/>
          </a:prstGeom>
          <a:noFill/>
          <a:ln w="9525">
            <a:noFill/>
            <a:miter lim="800000"/>
            <a:headEnd/>
            <a:tailEnd/>
          </a:ln>
        </p:spPr>
      </p:pic>
      <p:pic>
        <p:nvPicPr>
          <p:cNvPr id="7" name="Picture 7" descr="anomalies"/>
          <p:cNvPicPr>
            <a:picLocks noChangeAspect="1" noChangeArrowheads="1"/>
          </p:cNvPicPr>
          <p:nvPr/>
        </p:nvPicPr>
        <p:blipFill>
          <a:blip r:embed="rId4"/>
          <a:srcRect/>
          <a:stretch>
            <a:fillRect/>
          </a:stretch>
        </p:blipFill>
        <p:spPr bwMode="auto">
          <a:xfrm>
            <a:off x="6400800" y="3733800"/>
            <a:ext cx="2590800" cy="2314710"/>
          </a:xfrm>
          <a:prstGeom prst="rect">
            <a:avLst/>
          </a:prstGeom>
          <a:noFill/>
          <a:ln w="9525">
            <a:noFill/>
            <a:miter lim="800000"/>
            <a:headEnd/>
            <a:tailEnd/>
          </a:ln>
        </p:spPr>
      </p:pic>
      <p:pic>
        <p:nvPicPr>
          <p:cNvPr id="8" name="Picture 7" descr="1092867803_eb81511fdb"/>
          <p:cNvPicPr>
            <a:picLocks noChangeAspect="1" noChangeArrowheads="1"/>
          </p:cNvPicPr>
          <p:nvPr/>
        </p:nvPicPr>
        <p:blipFill>
          <a:blip r:embed="rId5"/>
          <a:srcRect/>
          <a:stretch>
            <a:fillRect/>
          </a:stretch>
        </p:blipFill>
        <p:spPr bwMode="auto">
          <a:xfrm>
            <a:off x="2343150" y="3622675"/>
            <a:ext cx="2305050" cy="15589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Convergent Plate Boundaries</a:t>
            </a:r>
            <a:br>
              <a:rPr lang="en-US" dirty="0" smtClean="0"/>
            </a:br>
            <a:endParaRPr lang="en-US" dirty="0"/>
          </a:p>
        </p:txBody>
      </p:sp>
      <p:sp>
        <p:nvSpPr>
          <p:cNvPr id="5" name="Rectangle 3"/>
          <p:cNvSpPr txBox="1">
            <a:spLocks noChangeArrowheads="1"/>
          </p:cNvSpPr>
          <p:nvPr/>
        </p:nvSpPr>
        <p:spPr>
          <a:xfrm>
            <a:off x="609600" y="1524000"/>
            <a:ext cx="7772400" cy="5029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Subduction</a:t>
            </a:r>
            <a:endParaRPr lang="en-US" sz="3200" noProof="0" dirty="0" smtClean="0"/>
          </a:p>
          <a:p>
            <a:pPr marL="800100" lvl="1" indent="-342900">
              <a:spcBef>
                <a:spcPct val="20000"/>
              </a:spcBef>
              <a:buClr>
                <a:schemeClr val="tx2"/>
              </a:buClr>
              <a:buSzPct val="70000"/>
              <a:buFont typeface="Wingdings 2" pitchFamily="18" charset="2"/>
              <a:buChar char="¥"/>
            </a:pPr>
            <a:r>
              <a:rPr lang="en-US" sz="3200" dirty="0" smtClean="0"/>
              <a:t>Ocean trenches</a:t>
            </a:r>
          </a:p>
          <a:p>
            <a:pPr marL="800100" lvl="1" indent="-342900">
              <a:spcBef>
                <a:spcPct val="20000"/>
              </a:spcBef>
              <a:buClr>
                <a:schemeClr val="tx2"/>
              </a:buClr>
              <a:buSzPct val="70000"/>
              <a:buFont typeface="Wingdings 2" pitchFamily="18" charset="2"/>
              <a:buChar char="¥"/>
            </a:pPr>
            <a:r>
              <a:rPr lang="en-US" sz="3200" dirty="0" smtClean="0"/>
              <a:t>Volcanism</a:t>
            </a:r>
          </a:p>
          <a:p>
            <a:pPr marL="800100" lvl="1" indent="-342900">
              <a:spcBef>
                <a:spcPct val="20000"/>
              </a:spcBef>
              <a:buClr>
                <a:schemeClr val="tx2"/>
              </a:buClr>
              <a:buSzPct val="70000"/>
              <a:buFont typeface="Wingdings 2" pitchFamily="18" charset="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Back-arc basins</a:t>
            </a:r>
          </a:p>
          <a:p>
            <a:pPr marL="342900" marR="0" lvl="0" indent="-342900" algn="l" defTabSz="914400" rtl="0" eaLnBrk="1" fontAlgn="auto" latinLnBrk="0" hangingPunct="1">
              <a:lnSpc>
                <a:spcPct val="100000"/>
              </a:lnSpc>
              <a:spcBef>
                <a:spcPct val="20000"/>
              </a:spcBef>
              <a:spcAft>
                <a:spcPts val="0"/>
              </a:spcAft>
              <a:buClr>
                <a:schemeClr val="tx2"/>
              </a:buClr>
              <a:buSzPct val="70000"/>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tabLst/>
              <a:defRPr/>
            </a:pPr>
            <a:endParaRPr lang="en-US" sz="3200" dirty="0"/>
          </a:p>
          <a:p>
            <a:pPr marL="342900" marR="0" lvl="0" indent="-342900" algn="l" defTabSz="914400" rtl="0" eaLnBrk="1" fontAlgn="auto" latinLnBrk="0" hangingPunct="1">
              <a:lnSpc>
                <a:spcPct val="100000"/>
              </a:lnSpc>
              <a:spcBef>
                <a:spcPct val="20000"/>
              </a:spcBef>
              <a:spcAft>
                <a:spcPts val="0"/>
              </a:spcAft>
              <a:buClr>
                <a:schemeClr val="tx2"/>
              </a:buClr>
              <a:buSzPct val="70000"/>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Orogeny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2"/>
              </a:buClr>
              <a:buSzPct val="70000"/>
              <a:tabLst/>
              <a:defRPr/>
            </a:pPr>
            <a:r>
              <a:rPr lang="en-US" sz="3200" dirty="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(examples: Himalaya and </a:t>
            </a:r>
          </a:p>
          <a:p>
            <a:pPr marL="342900" marR="0" lvl="0" indent="-342900" algn="l" defTabSz="914400" rtl="0" eaLnBrk="1" fontAlgn="auto" latinLnBrk="0" hangingPunct="1">
              <a:lnSpc>
                <a:spcPct val="100000"/>
              </a:lnSpc>
              <a:spcBef>
                <a:spcPct val="20000"/>
              </a:spcBef>
              <a:spcAft>
                <a:spcPts val="0"/>
              </a:spcAft>
              <a:buClr>
                <a:schemeClr val="tx2"/>
              </a:buClr>
              <a:buSzPct val="70000"/>
              <a:tabLst/>
              <a:defRPr/>
            </a:pPr>
            <a:r>
              <a:rPr lang="en-US" sz="3200" dirty="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Appalachia Mountains</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11" descr="convergent"/>
          <p:cNvPicPr>
            <a:picLocks noChangeAspect="1" noChangeArrowheads="1"/>
          </p:cNvPicPr>
          <p:nvPr/>
        </p:nvPicPr>
        <p:blipFill>
          <a:blip r:embed="rId3"/>
          <a:srcRect/>
          <a:stretch>
            <a:fillRect/>
          </a:stretch>
        </p:blipFill>
        <p:spPr bwMode="auto">
          <a:xfrm>
            <a:off x="5257800" y="1647825"/>
            <a:ext cx="2438400" cy="1857375"/>
          </a:xfrm>
          <a:prstGeom prst="rect">
            <a:avLst/>
          </a:prstGeom>
          <a:noFill/>
        </p:spPr>
      </p:pic>
      <p:pic>
        <p:nvPicPr>
          <p:cNvPr id="7" name="Picture 15" descr="300px-Appalachian_orogeny"/>
          <p:cNvPicPr>
            <a:picLocks noChangeAspect="1" noChangeArrowheads="1"/>
          </p:cNvPicPr>
          <p:nvPr/>
        </p:nvPicPr>
        <p:blipFill>
          <a:blip r:embed="rId4"/>
          <a:srcRect/>
          <a:stretch>
            <a:fillRect/>
          </a:stretch>
        </p:blipFill>
        <p:spPr bwMode="auto">
          <a:xfrm>
            <a:off x="6705600" y="3657600"/>
            <a:ext cx="2257333" cy="3048000"/>
          </a:xfrm>
          <a:prstGeom prst="rect">
            <a:avLst/>
          </a:prstGeom>
          <a:noFill/>
        </p:spPr>
      </p:pic>
      <p:pic>
        <p:nvPicPr>
          <p:cNvPr id="8" name="Picture 17" descr="parks"/>
          <p:cNvPicPr>
            <a:picLocks noChangeAspect="1" noChangeArrowheads="1"/>
          </p:cNvPicPr>
          <p:nvPr/>
        </p:nvPicPr>
        <p:blipFill>
          <a:blip r:embed="rId5"/>
          <a:srcRect/>
          <a:stretch>
            <a:fillRect/>
          </a:stretch>
        </p:blipFill>
        <p:spPr bwMode="auto">
          <a:xfrm>
            <a:off x="4953000" y="3835400"/>
            <a:ext cx="1600200" cy="2133600"/>
          </a:xfrm>
          <a:prstGeom prst="rect">
            <a:avLst/>
          </a:prstGeom>
          <a:noFill/>
        </p:spPr>
      </p:pic>
      <p:pic>
        <p:nvPicPr>
          <p:cNvPr id="9" name="Picture 5" descr="himalayas"/>
          <p:cNvPicPr>
            <a:picLocks noChangeAspect="1" noChangeArrowheads="1"/>
          </p:cNvPicPr>
          <p:nvPr/>
        </p:nvPicPr>
        <p:blipFill>
          <a:blip r:embed="rId6"/>
          <a:srcRect/>
          <a:stretch>
            <a:fillRect/>
          </a:stretch>
        </p:blipFill>
        <p:spPr bwMode="auto">
          <a:xfrm>
            <a:off x="1066800" y="3657600"/>
            <a:ext cx="3503849" cy="1447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smtClean="0"/>
              <a:t>Transform Boundaries</a:t>
            </a:r>
            <a:endParaRPr lang="en-US" dirty="0"/>
          </a:p>
        </p:txBody>
      </p:sp>
      <p:sp>
        <p:nvSpPr>
          <p:cNvPr id="2" name="Content Placeholder 1"/>
          <p:cNvSpPr>
            <a:spLocks noGrp="1"/>
          </p:cNvSpPr>
          <p:nvPr>
            <p:ph idx="1"/>
          </p:nvPr>
        </p:nvSpPr>
        <p:spPr>
          <a:xfrm>
            <a:off x="685800" y="1524000"/>
            <a:ext cx="7772400" cy="4114800"/>
          </a:xfrm>
        </p:spPr>
        <p:txBody>
          <a:bodyPr/>
          <a:lstStyle/>
          <a:p>
            <a:r>
              <a:rPr lang="en-US" dirty="0" smtClean="0"/>
              <a:t>San Andreas Fault</a:t>
            </a:r>
          </a:p>
          <a:p>
            <a:endParaRPr lang="en-US" dirty="0" smtClean="0"/>
          </a:p>
          <a:p>
            <a:endParaRPr lang="en-US" dirty="0" smtClean="0"/>
          </a:p>
          <a:p>
            <a:endParaRPr lang="en-US" dirty="0" smtClean="0"/>
          </a:p>
          <a:p>
            <a:endParaRPr lang="en-US" dirty="0" smtClean="0"/>
          </a:p>
          <a:p>
            <a:endParaRPr lang="en-US" dirty="0" smtClean="0"/>
          </a:p>
          <a:p>
            <a:r>
              <a:rPr lang="en-US" dirty="0" smtClean="0"/>
              <a:t>Active and Passive Margins</a:t>
            </a:r>
            <a:endParaRPr lang="en-US" dirty="0"/>
          </a:p>
        </p:txBody>
      </p:sp>
      <p:pic>
        <p:nvPicPr>
          <p:cNvPr id="5" name="Picture 6" descr="transformfault"/>
          <p:cNvPicPr>
            <a:picLocks noChangeAspect="1" noChangeArrowheads="1"/>
          </p:cNvPicPr>
          <p:nvPr/>
        </p:nvPicPr>
        <p:blipFill>
          <a:blip r:embed="rId3"/>
          <a:srcRect/>
          <a:stretch>
            <a:fillRect/>
          </a:stretch>
        </p:blipFill>
        <p:spPr bwMode="auto">
          <a:xfrm>
            <a:off x="1676400" y="2209800"/>
            <a:ext cx="1789113" cy="2427630"/>
          </a:xfrm>
          <a:prstGeom prst="rect">
            <a:avLst/>
          </a:prstGeom>
          <a:noFill/>
          <a:ln w="9525">
            <a:noFill/>
            <a:miter lim="800000"/>
            <a:headEnd/>
            <a:tailEnd/>
          </a:ln>
        </p:spPr>
      </p:pic>
      <p:pic>
        <p:nvPicPr>
          <p:cNvPr id="6" name="Picture 10" descr="sanadreas"/>
          <p:cNvPicPr>
            <a:picLocks noChangeAspect="1" noChangeArrowheads="1"/>
          </p:cNvPicPr>
          <p:nvPr/>
        </p:nvPicPr>
        <p:blipFill>
          <a:blip r:embed="rId4"/>
          <a:srcRect/>
          <a:stretch>
            <a:fillRect/>
          </a:stretch>
        </p:blipFill>
        <p:spPr bwMode="auto">
          <a:xfrm>
            <a:off x="3733800" y="2209800"/>
            <a:ext cx="1675573" cy="2438400"/>
          </a:xfrm>
          <a:prstGeom prst="rect">
            <a:avLst/>
          </a:prstGeom>
          <a:noFill/>
        </p:spPr>
      </p:pic>
      <p:pic>
        <p:nvPicPr>
          <p:cNvPr id="2054" name="Picture 6" descr="http://skolelab.uib.no/kurs/2004v/North_Atlantic_bathymetry_300.jpg"/>
          <p:cNvPicPr>
            <a:picLocks noChangeAspect="1" noChangeArrowheads="1"/>
          </p:cNvPicPr>
          <p:nvPr/>
        </p:nvPicPr>
        <p:blipFill>
          <a:blip r:embed="rId5"/>
          <a:srcRect/>
          <a:stretch>
            <a:fillRect/>
          </a:stretch>
        </p:blipFill>
        <p:spPr bwMode="auto">
          <a:xfrm>
            <a:off x="5715000" y="4152900"/>
            <a:ext cx="2438400" cy="2438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p:spPr>
        <p:txBody>
          <a:bodyPr/>
          <a:lstStyle/>
          <a:p>
            <a:r>
              <a:rPr lang="en-US" dirty="0"/>
              <a:t>Hot Spots</a:t>
            </a:r>
          </a:p>
        </p:txBody>
      </p:sp>
      <p:sp>
        <p:nvSpPr>
          <p:cNvPr id="53251" name="Rectangle 3"/>
          <p:cNvSpPr>
            <a:spLocks noGrp="1" noChangeArrowheads="1"/>
          </p:cNvSpPr>
          <p:nvPr>
            <p:ph idx="1"/>
          </p:nvPr>
        </p:nvSpPr>
        <p:spPr/>
        <p:txBody>
          <a:bodyPr/>
          <a:lstStyle/>
          <a:p>
            <a:r>
              <a:rPr lang="en-US"/>
              <a:t>Oceanic Hot Spots</a:t>
            </a:r>
          </a:p>
          <a:p>
            <a:pPr lvl="1"/>
            <a:r>
              <a:rPr lang="en-US"/>
              <a:t>Island Chains</a:t>
            </a:r>
          </a:p>
          <a:p>
            <a:pPr lvl="1"/>
            <a:endParaRPr lang="en-US"/>
          </a:p>
          <a:p>
            <a:pPr lvl="1">
              <a:buFontTx/>
              <a:buNone/>
            </a:pPr>
            <a:endParaRPr lang="en-US"/>
          </a:p>
          <a:p>
            <a:r>
              <a:rPr lang="en-US"/>
              <a:t>Continental Hot Spots</a:t>
            </a:r>
          </a:p>
          <a:p>
            <a:endParaRPr lang="en-US"/>
          </a:p>
        </p:txBody>
      </p:sp>
      <p:pic>
        <p:nvPicPr>
          <p:cNvPr id="53254" name="Picture 6" descr="hot_spot"/>
          <p:cNvPicPr>
            <a:picLocks noChangeAspect="1" noChangeArrowheads="1"/>
          </p:cNvPicPr>
          <p:nvPr/>
        </p:nvPicPr>
        <p:blipFill>
          <a:blip r:embed="rId3"/>
          <a:srcRect/>
          <a:stretch>
            <a:fillRect/>
          </a:stretch>
        </p:blipFill>
        <p:spPr bwMode="auto">
          <a:xfrm>
            <a:off x="4572000" y="2133600"/>
            <a:ext cx="3762375" cy="31670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Key Concepts</a:t>
            </a:r>
          </a:p>
        </p:txBody>
      </p:sp>
      <p:sp>
        <p:nvSpPr>
          <p:cNvPr id="55299" name="Rectangle 3"/>
          <p:cNvSpPr>
            <a:spLocks noGrp="1" noChangeArrowheads="1"/>
          </p:cNvSpPr>
          <p:nvPr>
            <p:ph idx="1"/>
          </p:nvPr>
        </p:nvSpPr>
        <p:spPr>
          <a:xfrm>
            <a:off x="685800" y="1981200"/>
            <a:ext cx="7772400" cy="4495800"/>
          </a:xfrm>
        </p:spPr>
        <p:txBody>
          <a:bodyPr>
            <a:normAutofit/>
          </a:bodyPr>
          <a:lstStyle/>
          <a:p>
            <a:pPr>
              <a:lnSpc>
                <a:spcPct val="80000"/>
              </a:lnSpc>
            </a:pPr>
            <a:r>
              <a:rPr lang="en-US" sz="1400" dirty="0"/>
              <a:t>The theory of plate tectonics is the unifying theory of geology.</a:t>
            </a:r>
          </a:p>
          <a:p>
            <a:pPr>
              <a:lnSpc>
                <a:spcPct val="80000"/>
              </a:lnSpc>
            </a:pPr>
            <a:endParaRPr lang="en-US" sz="1400" dirty="0"/>
          </a:p>
          <a:p>
            <a:pPr>
              <a:lnSpc>
                <a:spcPct val="80000"/>
              </a:lnSpc>
            </a:pPr>
            <a:r>
              <a:rPr lang="en-US" sz="1400" dirty="0"/>
              <a:t>The earth is made of many layers: the solid inner core, liquid outer </a:t>
            </a:r>
          </a:p>
          <a:p>
            <a:pPr>
              <a:lnSpc>
                <a:spcPct val="80000"/>
              </a:lnSpc>
              <a:buFont typeface="Monotype Sorts" pitchFamily="2" charset="2"/>
              <a:buNone/>
            </a:pPr>
            <a:r>
              <a:rPr lang="en-US" sz="1400" dirty="0"/>
              <a:t>	core, plastic mantle, and solid crust.</a:t>
            </a:r>
          </a:p>
          <a:p>
            <a:pPr>
              <a:lnSpc>
                <a:spcPct val="80000"/>
              </a:lnSpc>
            </a:pPr>
            <a:endParaRPr lang="en-US" sz="1400" dirty="0"/>
          </a:p>
          <a:p>
            <a:pPr>
              <a:lnSpc>
                <a:spcPct val="80000"/>
              </a:lnSpc>
            </a:pPr>
            <a:r>
              <a:rPr lang="en-US" sz="1400" dirty="0"/>
              <a:t>The earth’s crust is a thin solid layer of rock floating on the plastic </a:t>
            </a:r>
            <a:endParaRPr lang="en-US" sz="1400" dirty="0" smtClean="0"/>
          </a:p>
          <a:p>
            <a:pPr>
              <a:lnSpc>
                <a:spcPct val="80000"/>
              </a:lnSpc>
              <a:buNone/>
            </a:pPr>
            <a:r>
              <a:rPr lang="en-US" sz="1400" dirty="0" smtClean="0"/>
              <a:t>	mantle below </a:t>
            </a:r>
            <a:r>
              <a:rPr lang="en-US" sz="1400" dirty="0"/>
              <a:t>it. The crust is broken up into many plates. Plates can </a:t>
            </a:r>
            <a:endParaRPr lang="en-US" sz="1400" dirty="0" smtClean="0"/>
          </a:p>
          <a:p>
            <a:pPr>
              <a:lnSpc>
                <a:spcPct val="80000"/>
              </a:lnSpc>
              <a:buNone/>
            </a:pPr>
            <a:r>
              <a:rPr lang="en-US" sz="1400" dirty="0" smtClean="0"/>
              <a:t>	have </a:t>
            </a:r>
            <a:r>
              <a:rPr lang="en-US" sz="1400" dirty="0"/>
              <a:t>ocean </a:t>
            </a:r>
            <a:r>
              <a:rPr lang="en-US" sz="1400" dirty="0" smtClean="0"/>
              <a:t>crust</a:t>
            </a:r>
            <a:r>
              <a:rPr lang="en-US" sz="1400" dirty="0"/>
              <a:t>, continental crust, or combinations of both.</a:t>
            </a:r>
          </a:p>
          <a:p>
            <a:pPr>
              <a:lnSpc>
                <a:spcPct val="80000"/>
              </a:lnSpc>
            </a:pPr>
            <a:endParaRPr lang="en-US" sz="1400" dirty="0"/>
          </a:p>
          <a:p>
            <a:pPr>
              <a:lnSpc>
                <a:spcPct val="80000"/>
              </a:lnSpc>
            </a:pPr>
            <a:r>
              <a:rPr lang="en-US" sz="1400" dirty="0"/>
              <a:t>Ocean crust is denser than continental crust, so it floats deeper in the mantle.</a:t>
            </a:r>
          </a:p>
          <a:p>
            <a:pPr>
              <a:lnSpc>
                <a:spcPct val="80000"/>
              </a:lnSpc>
            </a:pPr>
            <a:endParaRPr lang="en-US" sz="1400" dirty="0"/>
          </a:p>
          <a:p>
            <a:pPr>
              <a:lnSpc>
                <a:spcPct val="80000"/>
              </a:lnSpc>
            </a:pPr>
            <a:r>
              <a:rPr lang="en-US" sz="1400" dirty="0"/>
              <a:t>Where plates move apart as new crust forms is called a spreading center or rift zone. This can occur in the oceans or on land.</a:t>
            </a:r>
          </a:p>
          <a:p>
            <a:pPr>
              <a:lnSpc>
                <a:spcPct val="80000"/>
              </a:lnSpc>
            </a:pPr>
            <a:endParaRPr lang="en-US" sz="1400" dirty="0"/>
          </a:p>
          <a:p>
            <a:pPr>
              <a:lnSpc>
                <a:spcPct val="80000"/>
              </a:lnSpc>
            </a:pPr>
            <a:r>
              <a:rPr lang="en-US" sz="1400" dirty="0"/>
              <a:t>When plates with ocean crust run into plates with continental crust they are </a:t>
            </a:r>
            <a:r>
              <a:rPr lang="en-US" sz="1400" dirty="0" err="1"/>
              <a:t>subducted</a:t>
            </a:r>
            <a:r>
              <a:rPr lang="en-US" sz="1400" dirty="0"/>
              <a:t>. When two plates with continental crust collide, mountains form through </a:t>
            </a:r>
            <a:r>
              <a:rPr lang="en-US" sz="1400" dirty="0" err="1"/>
              <a:t>orogeny</a:t>
            </a:r>
            <a:r>
              <a:rPr lang="en-US" sz="1400" dirty="0"/>
              <a:t>. When plates with a combination of ocean and continental crust collide they slide against each other along transform faults.</a:t>
            </a:r>
          </a:p>
          <a:p>
            <a:pPr>
              <a:lnSpc>
                <a:spcPct val="80000"/>
              </a:lnSpc>
            </a:pPr>
            <a:endParaRPr lang="en-US" sz="1400" dirty="0"/>
          </a:p>
          <a:p>
            <a:pPr>
              <a:lnSpc>
                <a:spcPct val="80000"/>
              </a:lnSpc>
            </a:pPr>
            <a:r>
              <a:rPr lang="en-US" sz="1400" dirty="0"/>
              <a:t>Different types of volcanoes are produced at rift zones and behind </a:t>
            </a:r>
            <a:r>
              <a:rPr lang="en-US" sz="1400" dirty="0" err="1"/>
              <a:t>subduction</a:t>
            </a:r>
            <a:r>
              <a:rPr lang="en-US" sz="1400" dirty="0"/>
              <a:t> zones.</a:t>
            </a:r>
          </a:p>
          <a:p>
            <a:pPr>
              <a:lnSpc>
                <a:spcPct val="80000"/>
              </a:lnSpc>
            </a:pPr>
            <a:endParaRPr lang="en-US" sz="1400" dirty="0"/>
          </a:p>
          <a:p>
            <a:pPr>
              <a:lnSpc>
                <a:spcPct val="80000"/>
              </a:lnSpc>
            </a:pPr>
            <a:r>
              <a:rPr lang="en-US" sz="1400" dirty="0"/>
              <a:t>Hot spots in the mantle form island chains as ocean crust moves above them.</a:t>
            </a:r>
          </a:p>
          <a:p>
            <a:endParaRPr lang="en-US" sz="2800" dirty="0"/>
          </a:p>
        </p:txBody>
      </p:sp>
      <p:pic>
        <p:nvPicPr>
          <p:cNvPr id="55302" name="Picture 6" descr="astron14"/>
          <p:cNvPicPr>
            <a:picLocks noChangeAspect="1" noChangeArrowheads="1"/>
          </p:cNvPicPr>
          <p:nvPr/>
        </p:nvPicPr>
        <p:blipFill>
          <a:blip r:embed="rId3"/>
          <a:srcRect/>
          <a:stretch>
            <a:fillRect/>
          </a:stretch>
        </p:blipFill>
        <p:spPr bwMode="auto">
          <a:xfrm>
            <a:off x="6172200" y="381000"/>
            <a:ext cx="2695575" cy="3200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dirty="0" smtClean="0"/>
              <a:t>Egg Drop</a:t>
            </a:r>
            <a:endParaRPr lang="en-US" dirty="0"/>
          </a:p>
        </p:txBody>
      </p:sp>
      <p:sp>
        <p:nvSpPr>
          <p:cNvPr id="3" name="Content Placeholder 2"/>
          <p:cNvSpPr>
            <a:spLocks noGrp="1"/>
          </p:cNvSpPr>
          <p:nvPr>
            <p:ph idx="1"/>
          </p:nvPr>
        </p:nvSpPr>
        <p:spPr>
          <a:xfrm>
            <a:off x="152400" y="1066800"/>
            <a:ext cx="8763000" cy="5029200"/>
          </a:xfrm>
        </p:spPr>
        <p:txBody>
          <a:bodyPr/>
          <a:lstStyle/>
          <a:p>
            <a:r>
              <a:rPr lang="en-US" sz="1400" dirty="0" smtClean="0"/>
              <a:t>1.  The device must be of original design. </a:t>
            </a:r>
            <a:endParaRPr lang="en-US" sz="1400" dirty="0" smtClean="0"/>
          </a:p>
          <a:p>
            <a:endParaRPr lang="en-US" sz="1400" dirty="0" smtClean="0"/>
          </a:p>
          <a:p>
            <a:r>
              <a:rPr lang="en-US" sz="1400" dirty="0" smtClean="0"/>
              <a:t>2.  It can constructed of any </a:t>
            </a:r>
            <a:r>
              <a:rPr lang="en-US" sz="1400" dirty="0" smtClean="0"/>
              <a:t>the materials placed on the front tables.</a:t>
            </a:r>
          </a:p>
          <a:p>
            <a:endParaRPr lang="en-US" sz="1400" dirty="0" smtClean="0"/>
          </a:p>
          <a:p>
            <a:r>
              <a:rPr lang="en-US" sz="1400" dirty="0" smtClean="0"/>
              <a:t>3.  Upon the initial release of the device, it must be able to fit within a 10" X 10" X 10" cube. Once the device is released, it may take any shape or size. </a:t>
            </a:r>
            <a:endParaRPr lang="en-US" sz="1400" dirty="0" smtClean="0"/>
          </a:p>
          <a:p>
            <a:endParaRPr lang="en-US" sz="1400" dirty="0" smtClean="0"/>
          </a:p>
          <a:p>
            <a:r>
              <a:rPr lang="en-US" sz="1400" dirty="0" smtClean="0"/>
              <a:t>4.  There will be no physical contact with the device and the designer once the device has been released. </a:t>
            </a:r>
            <a:endParaRPr lang="en-US" sz="1400" dirty="0" smtClean="0"/>
          </a:p>
          <a:p>
            <a:endParaRPr lang="en-US" sz="1400" dirty="0" smtClean="0"/>
          </a:p>
          <a:p>
            <a:r>
              <a:rPr lang="en-US" sz="1400" dirty="0" smtClean="0"/>
              <a:t>5. </a:t>
            </a:r>
            <a:r>
              <a:rPr lang="en-US" sz="1400" dirty="0" smtClean="0"/>
              <a:t>The </a:t>
            </a:r>
            <a:r>
              <a:rPr lang="en-US" sz="1400" dirty="0" smtClean="0"/>
              <a:t>design must allow for easy opening and inspection of the egg. </a:t>
            </a:r>
            <a:endParaRPr lang="en-US" sz="1400" dirty="0" smtClean="0"/>
          </a:p>
          <a:p>
            <a:endParaRPr lang="en-US" sz="1400" dirty="0" smtClean="0"/>
          </a:p>
          <a:p>
            <a:r>
              <a:rPr lang="en-US" sz="1400" dirty="0" smtClean="0"/>
              <a:t>6.  Repairs requiring additional materials will not be allowed once the competition has begun—accept for "re-closing" after each inspection. </a:t>
            </a:r>
            <a:endParaRPr lang="en-US" sz="1400" dirty="0" smtClean="0"/>
          </a:p>
          <a:p>
            <a:endParaRPr lang="en-US" sz="1400" dirty="0" smtClean="0"/>
          </a:p>
          <a:p>
            <a:r>
              <a:rPr lang="en-US" sz="1400" dirty="0" smtClean="0"/>
              <a:t>7.  "Free Fall" indicates the use of gravitational acceleration forces only, therefore no propulsion devices or air drag devices. </a:t>
            </a:r>
            <a:r>
              <a:rPr lang="en-US" sz="1400" dirty="0" smtClean="0"/>
              <a:t> </a:t>
            </a:r>
          </a:p>
          <a:p>
            <a:endParaRPr lang="en-US" sz="1400" dirty="0" smtClean="0"/>
          </a:p>
          <a:p>
            <a:r>
              <a:rPr lang="en-US" sz="1400" dirty="0" smtClean="0"/>
              <a:t>9.  Be prepared to clean up </a:t>
            </a:r>
            <a:r>
              <a:rPr lang="en-US" sz="1400" dirty="0" smtClean="0"/>
              <a:t>your </a:t>
            </a:r>
            <a:r>
              <a:rPr lang="en-US" sz="1400" dirty="0" smtClean="0"/>
              <a:t>mess, if necessary</a:t>
            </a:r>
            <a:r>
              <a:rPr lang="en-US" sz="1400" dirty="0" smtClean="0"/>
              <a:t>.</a:t>
            </a:r>
          </a:p>
          <a:p>
            <a:endParaRPr lang="en-US" sz="1400" dirty="0" smtClean="0"/>
          </a:p>
          <a:p>
            <a:r>
              <a:rPr lang="en-US" sz="1400" dirty="0" smtClean="0"/>
              <a:t>10.   The device will be dropped from the </a:t>
            </a:r>
            <a:r>
              <a:rPr lang="en-US" sz="1400" dirty="0" smtClean="0"/>
              <a:t>third, </a:t>
            </a:r>
            <a:r>
              <a:rPr lang="en-US" sz="1400" dirty="0" smtClean="0"/>
              <a:t>second, </a:t>
            </a:r>
            <a:r>
              <a:rPr lang="en-US" sz="1400" dirty="0" smtClean="0"/>
              <a:t>then first </a:t>
            </a:r>
            <a:r>
              <a:rPr lang="en-US" sz="1400" dirty="0" smtClean="0"/>
              <a:t>floor of the parking garage. Your package will be inspected to see that the egg has survived from </a:t>
            </a:r>
            <a:r>
              <a:rPr lang="en-US" sz="1400" dirty="0" smtClean="0"/>
              <a:t>each </a:t>
            </a:r>
            <a:r>
              <a:rPr lang="en-US" sz="1400" dirty="0" smtClean="0"/>
              <a:t>height</a:t>
            </a:r>
            <a:r>
              <a:rPr lang="en-US" sz="1400" dirty="0" smtClean="0"/>
              <a:t>.</a:t>
            </a:r>
          </a:p>
          <a:p>
            <a:endParaRPr lang="en-US" sz="1400" dirty="0" smtClean="0"/>
          </a:p>
          <a:p>
            <a:r>
              <a:rPr lang="en-US" sz="1400" dirty="0" smtClean="0"/>
              <a:t>11.   </a:t>
            </a:r>
            <a:r>
              <a:rPr lang="en-US" sz="1400" dirty="0" smtClean="0"/>
              <a:t>Originality will be awarded</a:t>
            </a:r>
            <a:r>
              <a:rPr lang="en-US" sz="1400" dirty="0" smtClean="0">
                <a:sym typeface="Wingdings" pitchFamily="2" charset="2"/>
              </a:rPr>
              <a:t></a:t>
            </a:r>
            <a:endParaRPr lang="en-US" sz="1400" dirty="0" smtClean="0"/>
          </a:p>
          <a:p>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dirty="0"/>
              <a:t>Energy</a:t>
            </a:r>
          </a:p>
        </p:txBody>
      </p:sp>
      <p:sp>
        <p:nvSpPr>
          <p:cNvPr id="9219" name="Rectangle 3"/>
          <p:cNvSpPr>
            <a:spLocks noGrp="1" noChangeArrowheads="1"/>
          </p:cNvSpPr>
          <p:nvPr>
            <p:ph type="body" idx="1"/>
          </p:nvPr>
        </p:nvSpPr>
        <p:spPr>
          <a:xfrm>
            <a:off x="381000" y="1447800"/>
            <a:ext cx="8382000" cy="4495800"/>
          </a:xfrm>
        </p:spPr>
        <p:txBody>
          <a:bodyPr/>
          <a:lstStyle/>
          <a:p>
            <a:r>
              <a:rPr lang="en-US"/>
              <a:t>Energy is the capacity to do work!</a:t>
            </a:r>
          </a:p>
          <a:p>
            <a:endParaRPr lang="en-US"/>
          </a:p>
          <a:p>
            <a:r>
              <a:rPr lang="en-US"/>
              <a:t>Potential Energy = the potential to do work</a:t>
            </a:r>
          </a:p>
          <a:p>
            <a:endParaRPr lang="en-US"/>
          </a:p>
          <a:p>
            <a:r>
              <a:rPr lang="en-US"/>
              <a:t>Kinetic Energy = the energy of motion (momentum)</a:t>
            </a:r>
          </a:p>
        </p:txBody>
      </p:sp>
      <p:pic>
        <p:nvPicPr>
          <p:cNvPr id="9220" name="Picture 4" descr="coaster">
            <a:hlinkClick r:id="rId3"/>
          </p:cNvPr>
          <p:cNvPicPr>
            <a:picLocks noChangeAspect="1" noChangeArrowheads="1"/>
          </p:cNvPicPr>
          <p:nvPr/>
        </p:nvPicPr>
        <p:blipFill>
          <a:blip r:embed="rId4"/>
          <a:srcRect/>
          <a:stretch>
            <a:fillRect/>
          </a:stretch>
        </p:blipFill>
        <p:spPr bwMode="auto">
          <a:xfrm>
            <a:off x="1143000" y="4495800"/>
            <a:ext cx="1918322" cy="1905000"/>
          </a:xfrm>
          <a:prstGeom prst="rect">
            <a:avLst/>
          </a:prstGeom>
          <a:noFill/>
        </p:spPr>
      </p:pic>
      <p:pic>
        <p:nvPicPr>
          <p:cNvPr id="5" name="Picture 4" descr="Playground%20Slide4%202004"/>
          <p:cNvPicPr>
            <a:picLocks noChangeAspect="1" noChangeArrowheads="1"/>
          </p:cNvPicPr>
          <p:nvPr/>
        </p:nvPicPr>
        <p:blipFill>
          <a:blip r:embed="rId5"/>
          <a:srcRect/>
          <a:stretch>
            <a:fillRect/>
          </a:stretch>
        </p:blipFill>
        <p:spPr bwMode="auto">
          <a:xfrm>
            <a:off x="3276600" y="4495800"/>
            <a:ext cx="2057400" cy="1952625"/>
          </a:xfrm>
          <a:prstGeom prst="rect">
            <a:avLst/>
          </a:prstGeom>
          <a:noFill/>
          <a:ln w="9525">
            <a:noFill/>
            <a:miter lim="800000"/>
            <a:headEnd/>
            <a:tailEnd/>
          </a:ln>
        </p:spPr>
      </p:pic>
      <p:pic>
        <p:nvPicPr>
          <p:cNvPr id="6" name="Picture 4" descr="chop"/>
          <p:cNvPicPr>
            <a:picLocks noChangeAspect="1" noChangeArrowheads="1"/>
          </p:cNvPicPr>
          <p:nvPr/>
        </p:nvPicPr>
        <p:blipFill>
          <a:blip r:embed="rId6"/>
          <a:srcRect/>
          <a:stretch>
            <a:fillRect/>
          </a:stretch>
        </p:blipFill>
        <p:spPr bwMode="auto">
          <a:xfrm>
            <a:off x="5613400" y="4495800"/>
            <a:ext cx="2540000"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153400" cy="1143000"/>
          </a:xfrm>
        </p:spPr>
        <p:txBody>
          <a:bodyPr/>
          <a:lstStyle/>
          <a:p>
            <a:r>
              <a:rPr lang="en-US" dirty="0" smtClean="0"/>
              <a:t>Physics Questions</a:t>
            </a:r>
            <a:endParaRPr lang="en-US" dirty="0"/>
          </a:p>
        </p:txBody>
      </p:sp>
      <p:sp>
        <p:nvSpPr>
          <p:cNvPr id="3" name="Content Placeholder 2"/>
          <p:cNvSpPr>
            <a:spLocks noGrp="1"/>
          </p:cNvSpPr>
          <p:nvPr>
            <p:ph idx="1"/>
          </p:nvPr>
        </p:nvSpPr>
        <p:spPr>
          <a:xfrm>
            <a:off x="304800" y="1066800"/>
            <a:ext cx="8534400" cy="5410200"/>
          </a:xfrm>
        </p:spPr>
        <p:txBody>
          <a:bodyPr/>
          <a:lstStyle/>
          <a:p>
            <a:r>
              <a:rPr lang="en-US" sz="1800" dirty="0" smtClean="0"/>
              <a:t>What is mass?</a:t>
            </a:r>
          </a:p>
          <a:p>
            <a:endParaRPr lang="en-US" sz="1800" dirty="0" smtClean="0"/>
          </a:p>
          <a:p>
            <a:r>
              <a:rPr lang="en-US" sz="1800" dirty="0" smtClean="0"/>
              <a:t>What is force?</a:t>
            </a:r>
          </a:p>
          <a:p>
            <a:endParaRPr lang="en-US" sz="1800" dirty="0" smtClean="0"/>
          </a:p>
          <a:p>
            <a:r>
              <a:rPr lang="en-US" sz="1800" dirty="0" smtClean="0"/>
              <a:t>What is inertia</a:t>
            </a:r>
            <a:r>
              <a:rPr lang="en-US" sz="1800" dirty="0" smtClean="0"/>
              <a:t>?</a:t>
            </a:r>
          </a:p>
          <a:p>
            <a:endParaRPr lang="en-US" sz="1800" dirty="0" smtClean="0"/>
          </a:p>
          <a:p>
            <a:pPr lvl="1"/>
            <a:r>
              <a:rPr lang="en-US" sz="1800" dirty="0" smtClean="0"/>
              <a:t>How are they related?</a:t>
            </a:r>
          </a:p>
          <a:p>
            <a:pPr lvl="1"/>
            <a:endParaRPr lang="en-US" sz="1800" dirty="0" smtClean="0"/>
          </a:p>
          <a:p>
            <a:r>
              <a:rPr lang="en-US" sz="1800" dirty="0" smtClean="0"/>
              <a:t>What is momentum?</a:t>
            </a:r>
          </a:p>
          <a:p>
            <a:endParaRPr lang="en-US" sz="1800" dirty="0" smtClean="0"/>
          </a:p>
          <a:p>
            <a:r>
              <a:rPr lang="en-US" sz="1800" dirty="0" smtClean="0"/>
              <a:t>What are Newton’s three laws?</a:t>
            </a:r>
          </a:p>
          <a:p>
            <a:endParaRPr lang="en-US" sz="1800" dirty="0" smtClean="0"/>
          </a:p>
          <a:p>
            <a:pPr lvl="1"/>
            <a:r>
              <a:rPr lang="en-US" sz="1800" dirty="0" smtClean="0"/>
              <a:t>How do they account for the motions we observe in nature?</a:t>
            </a:r>
          </a:p>
          <a:p>
            <a:pPr lvl="1"/>
            <a:endParaRPr lang="en-US" sz="1800" dirty="0" smtClean="0"/>
          </a:p>
          <a:p>
            <a:pPr lvl="1"/>
            <a:r>
              <a:rPr lang="en-US" sz="1800" dirty="0" smtClean="0"/>
              <a:t>How do friction and gravity work?</a:t>
            </a:r>
          </a:p>
          <a:p>
            <a:pPr lvl="1"/>
            <a:endParaRPr lang="en-US" sz="1800" dirty="0" smtClean="0"/>
          </a:p>
          <a:p>
            <a:pPr lvl="1"/>
            <a:r>
              <a:rPr lang="en-US" sz="1800" dirty="0" smtClean="0"/>
              <a:t>Why does the moon orbit the earth, but a bullet shot into the air falls to the ground?</a:t>
            </a:r>
          </a:p>
          <a:p>
            <a:endParaRPr lang="en-US" sz="2000" dirty="0" smtClean="0"/>
          </a:p>
        </p:txBody>
      </p:sp>
      <p:pic>
        <p:nvPicPr>
          <p:cNvPr id="5" name="Picture 4" descr="physics18.gif"/>
          <p:cNvPicPr>
            <a:picLocks noChangeAspect="1"/>
          </p:cNvPicPr>
          <p:nvPr/>
        </p:nvPicPr>
        <p:blipFill>
          <a:blip r:embed="rId2"/>
          <a:stretch>
            <a:fillRect/>
          </a:stretch>
        </p:blipFill>
        <p:spPr>
          <a:xfrm>
            <a:off x="5029200" y="1066800"/>
            <a:ext cx="2654041" cy="36814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143000"/>
          </a:xfrm>
        </p:spPr>
        <p:txBody>
          <a:bodyPr/>
          <a:lstStyle/>
          <a:p>
            <a:r>
              <a:rPr lang="en-US" dirty="0"/>
              <a:t>Forms of Energy</a:t>
            </a:r>
          </a:p>
        </p:txBody>
      </p:sp>
      <p:sp>
        <p:nvSpPr>
          <p:cNvPr id="10243" name="Rectangle 3"/>
          <p:cNvSpPr>
            <a:spLocks noGrp="1" noChangeArrowheads="1"/>
          </p:cNvSpPr>
          <p:nvPr>
            <p:ph type="body" idx="1"/>
          </p:nvPr>
        </p:nvSpPr>
        <p:spPr/>
        <p:txBody>
          <a:bodyPr/>
          <a:lstStyle/>
          <a:p>
            <a:pPr>
              <a:lnSpc>
                <a:spcPct val="90000"/>
              </a:lnSpc>
            </a:pPr>
            <a:r>
              <a:rPr lang="en-US" sz="2800"/>
              <a:t>Mechanical (mass)</a:t>
            </a:r>
          </a:p>
          <a:p>
            <a:pPr>
              <a:lnSpc>
                <a:spcPct val="90000"/>
              </a:lnSpc>
            </a:pPr>
            <a:endParaRPr lang="en-US" sz="2800"/>
          </a:p>
          <a:p>
            <a:pPr>
              <a:lnSpc>
                <a:spcPct val="90000"/>
              </a:lnSpc>
            </a:pPr>
            <a:r>
              <a:rPr lang="en-US" sz="2800"/>
              <a:t>Chemical (heat)</a:t>
            </a:r>
          </a:p>
          <a:p>
            <a:pPr>
              <a:lnSpc>
                <a:spcPct val="90000"/>
              </a:lnSpc>
            </a:pPr>
            <a:endParaRPr lang="en-US" sz="2800"/>
          </a:p>
          <a:p>
            <a:pPr>
              <a:lnSpc>
                <a:spcPct val="90000"/>
              </a:lnSpc>
            </a:pPr>
            <a:r>
              <a:rPr lang="en-US" sz="2800"/>
              <a:t>Radiant (light)</a:t>
            </a:r>
          </a:p>
          <a:p>
            <a:pPr>
              <a:lnSpc>
                <a:spcPct val="90000"/>
              </a:lnSpc>
            </a:pPr>
            <a:endParaRPr lang="en-US" sz="2800"/>
          </a:p>
          <a:p>
            <a:pPr>
              <a:lnSpc>
                <a:spcPct val="90000"/>
              </a:lnSpc>
            </a:pPr>
            <a:r>
              <a:rPr lang="en-US" sz="2800"/>
              <a:t>Electrical (electricity and magnetism)</a:t>
            </a:r>
          </a:p>
          <a:p>
            <a:pPr>
              <a:lnSpc>
                <a:spcPct val="90000"/>
              </a:lnSpc>
            </a:pPr>
            <a:endParaRPr lang="en-US" sz="2800"/>
          </a:p>
          <a:p>
            <a:pPr>
              <a:lnSpc>
                <a:spcPct val="90000"/>
              </a:lnSpc>
            </a:pPr>
            <a:r>
              <a:rPr lang="en-US" sz="2800"/>
              <a:t>Nuclear (atomic)</a:t>
            </a:r>
          </a:p>
        </p:txBody>
      </p:sp>
      <p:pic>
        <p:nvPicPr>
          <p:cNvPr id="10244" name="Picture 4" descr="a%20nascar%20crash1"/>
          <p:cNvPicPr>
            <a:picLocks noChangeAspect="1" noChangeArrowheads="1"/>
          </p:cNvPicPr>
          <p:nvPr/>
        </p:nvPicPr>
        <p:blipFill>
          <a:blip r:embed="rId3"/>
          <a:srcRect/>
          <a:stretch>
            <a:fillRect/>
          </a:stretch>
        </p:blipFill>
        <p:spPr bwMode="auto">
          <a:xfrm>
            <a:off x="6400800" y="1143000"/>
            <a:ext cx="1600200" cy="1098550"/>
          </a:xfrm>
          <a:prstGeom prst="rect">
            <a:avLst/>
          </a:prstGeom>
          <a:noFill/>
        </p:spPr>
      </p:pic>
      <p:pic>
        <p:nvPicPr>
          <p:cNvPr id="10245" name="Picture 5" descr="CAMZKLIJ"/>
          <p:cNvPicPr>
            <a:picLocks noChangeAspect="1" noChangeArrowheads="1"/>
          </p:cNvPicPr>
          <p:nvPr/>
        </p:nvPicPr>
        <p:blipFill>
          <a:blip r:embed="rId4"/>
          <a:srcRect/>
          <a:stretch>
            <a:fillRect/>
          </a:stretch>
        </p:blipFill>
        <p:spPr bwMode="auto">
          <a:xfrm>
            <a:off x="6705600" y="4343400"/>
            <a:ext cx="1009650" cy="1514475"/>
          </a:xfrm>
          <a:prstGeom prst="rect">
            <a:avLst/>
          </a:prstGeom>
          <a:noFill/>
        </p:spPr>
      </p:pic>
      <p:pic>
        <p:nvPicPr>
          <p:cNvPr id="10246" name="Picture 6" descr="CAAIRBLG"/>
          <p:cNvPicPr>
            <a:picLocks noChangeAspect="1" noChangeArrowheads="1"/>
          </p:cNvPicPr>
          <p:nvPr/>
        </p:nvPicPr>
        <p:blipFill>
          <a:blip r:embed="rId5"/>
          <a:srcRect/>
          <a:stretch>
            <a:fillRect/>
          </a:stretch>
        </p:blipFill>
        <p:spPr bwMode="auto">
          <a:xfrm>
            <a:off x="5029200" y="3657600"/>
            <a:ext cx="1524000" cy="1076325"/>
          </a:xfrm>
          <a:prstGeom prst="rect">
            <a:avLst/>
          </a:prstGeom>
          <a:noFill/>
        </p:spPr>
      </p:pic>
      <p:pic>
        <p:nvPicPr>
          <p:cNvPr id="10247" name="Picture 7" descr="battery-400x250"/>
          <p:cNvPicPr>
            <a:picLocks noChangeAspect="1" noChangeArrowheads="1"/>
          </p:cNvPicPr>
          <p:nvPr/>
        </p:nvPicPr>
        <p:blipFill>
          <a:blip r:embed="rId6"/>
          <a:srcRect/>
          <a:stretch>
            <a:fillRect/>
          </a:stretch>
        </p:blipFill>
        <p:spPr bwMode="auto">
          <a:xfrm>
            <a:off x="4267200" y="2209800"/>
            <a:ext cx="1981200" cy="1238250"/>
          </a:xfrm>
          <a:prstGeom prst="rect">
            <a:avLst/>
          </a:prstGeom>
          <a:noFill/>
        </p:spPr>
      </p:pic>
      <p:pic>
        <p:nvPicPr>
          <p:cNvPr id="10248" name="Picture 8" descr="radiation"/>
          <p:cNvPicPr>
            <a:picLocks noChangeAspect="1" noChangeArrowheads="1"/>
          </p:cNvPicPr>
          <p:nvPr/>
        </p:nvPicPr>
        <p:blipFill>
          <a:blip r:embed="rId7"/>
          <a:srcRect/>
          <a:stretch>
            <a:fillRect/>
          </a:stretch>
        </p:blipFill>
        <p:spPr bwMode="auto">
          <a:xfrm>
            <a:off x="6629400" y="2438400"/>
            <a:ext cx="1447800" cy="1447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1143000"/>
          </a:xfrm>
        </p:spPr>
        <p:txBody>
          <a:bodyPr/>
          <a:lstStyle/>
          <a:p>
            <a:r>
              <a:rPr lang="en-US" dirty="0"/>
              <a:t>Energy Conversion</a:t>
            </a:r>
          </a:p>
        </p:txBody>
      </p:sp>
      <p:sp>
        <p:nvSpPr>
          <p:cNvPr id="12291" name="Rectangle 3"/>
          <p:cNvSpPr>
            <a:spLocks noGrp="1" noChangeArrowheads="1"/>
          </p:cNvSpPr>
          <p:nvPr>
            <p:ph type="body" idx="1"/>
          </p:nvPr>
        </p:nvSpPr>
        <p:spPr>
          <a:xfrm>
            <a:off x="381000" y="1447800"/>
            <a:ext cx="8382000" cy="4495800"/>
          </a:xfrm>
        </p:spPr>
        <p:txBody>
          <a:bodyPr/>
          <a:lstStyle/>
          <a:p>
            <a:r>
              <a:rPr lang="en-US"/>
              <a:t>Any form of energy can be converted to any other form of energy</a:t>
            </a:r>
          </a:p>
          <a:p>
            <a:endParaRPr lang="en-US"/>
          </a:p>
          <a:p>
            <a:r>
              <a:rPr lang="en-US"/>
              <a:t>Energy is Conserved!</a:t>
            </a:r>
          </a:p>
          <a:p>
            <a:endParaRPr lang="en-US"/>
          </a:p>
          <a:p>
            <a:r>
              <a:rPr lang="en-US"/>
              <a:t>Entropy (</a:t>
            </a:r>
            <a:r>
              <a:rPr lang="en-US">
                <a:latin typeface="Symbol" pitchFamily="18" charset="2"/>
              </a:rPr>
              <a:t>D</a:t>
            </a:r>
            <a:r>
              <a:rPr lang="en-US"/>
              <a:t>S = q/T, </a:t>
            </a:r>
            <a:r>
              <a:rPr lang="en-US" sz="2400"/>
              <a:t>where T = temperature, so we’ll get back to this later</a:t>
            </a:r>
            <a:r>
              <a:rPr lang="en-US"/>
              <a:t>)</a:t>
            </a:r>
          </a:p>
        </p:txBody>
      </p:sp>
      <p:pic>
        <p:nvPicPr>
          <p:cNvPr id="12292" name="Picture 4" descr="b13_2"/>
          <p:cNvPicPr>
            <a:picLocks noChangeAspect="1" noChangeArrowheads="1"/>
          </p:cNvPicPr>
          <p:nvPr/>
        </p:nvPicPr>
        <p:blipFill>
          <a:blip r:embed="rId3"/>
          <a:srcRect/>
          <a:stretch>
            <a:fillRect/>
          </a:stretch>
        </p:blipFill>
        <p:spPr bwMode="auto">
          <a:xfrm>
            <a:off x="4800600" y="2641600"/>
            <a:ext cx="2057400" cy="1549400"/>
          </a:xfrm>
          <a:prstGeom prst="rect">
            <a:avLst/>
          </a:prstGeom>
          <a:noFill/>
        </p:spPr>
      </p:pic>
      <p:pic>
        <p:nvPicPr>
          <p:cNvPr id="12293" name="Picture 5" descr="physics29"/>
          <p:cNvPicPr>
            <a:picLocks noChangeAspect="1" noChangeArrowheads="1"/>
          </p:cNvPicPr>
          <p:nvPr/>
        </p:nvPicPr>
        <p:blipFill>
          <a:blip r:embed="rId4"/>
          <a:srcRect/>
          <a:stretch>
            <a:fillRect/>
          </a:stretch>
        </p:blipFill>
        <p:spPr bwMode="auto">
          <a:xfrm>
            <a:off x="5486400" y="4953000"/>
            <a:ext cx="2438400" cy="1709738"/>
          </a:xfrm>
          <a:prstGeom prst="rect">
            <a:avLst/>
          </a:prstGeom>
          <a:noFill/>
        </p:spPr>
      </p:pic>
      <p:pic>
        <p:nvPicPr>
          <p:cNvPr id="12294" name="Picture 6" descr="acdc_all_off"/>
          <p:cNvPicPr>
            <a:picLocks noChangeAspect="1" noChangeArrowheads="1" noCrop="1"/>
          </p:cNvPicPr>
          <p:nvPr/>
        </p:nvPicPr>
        <p:blipFill>
          <a:blip r:embed="rId5"/>
          <a:srcRect/>
          <a:stretch>
            <a:fillRect/>
          </a:stretch>
        </p:blipFill>
        <p:spPr bwMode="auto">
          <a:xfrm>
            <a:off x="7018338" y="2209800"/>
            <a:ext cx="1668462" cy="1981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a:lstStyle/>
          <a:p>
            <a:r>
              <a:rPr lang="en-US" dirty="0"/>
              <a:t>Sources of Energy</a:t>
            </a:r>
          </a:p>
        </p:txBody>
      </p:sp>
      <p:sp>
        <p:nvSpPr>
          <p:cNvPr id="13315" name="Rectangle 3"/>
          <p:cNvSpPr>
            <a:spLocks noGrp="1" noChangeArrowheads="1"/>
          </p:cNvSpPr>
          <p:nvPr>
            <p:ph type="body" idx="1"/>
          </p:nvPr>
        </p:nvSpPr>
        <p:spPr>
          <a:xfrm>
            <a:off x="381000" y="1676400"/>
            <a:ext cx="8382000" cy="4876800"/>
          </a:xfrm>
        </p:spPr>
        <p:txBody>
          <a:bodyPr/>
          <a:lstStyle/>
          <a:p>
            <a:pPr>
              <a:lnSpc>
                <a:spcPct val="80000"/>
              </a:lnSpc>
            </a:pPr>
            <a:r>
              <a:rPr lang="en-US" sz="2000"/>
              <a:t>Fossil Fuels</a:t>
            </a:r>
          </a:p>
          <a:p>
            <a:pPr>
              <a:lnSpc>
                <a:spcPct val="80000"/>
              </a:lnSpc>
            </a:pPr>
            <a:endParaRPr lang="en-US" sz="2000"/>
          </a:p>
          <a:p>
            <a:pPr>
              <a:lnSpc>
                <a:spcPct val="80000"/>
              </a:lnSpc>
            </a:pPr>
            <a:r>
              <a:rPr lang="en-US" sz="2000"/>
              <a:t>Biofuels</a:t>
            </a:r>
          </a:p>
          <a:p>
            <a:pPr>
              <a:lnSpc>
                <a:spcPct val="80000"/>
              </a:lnSpc>
            </a:pPr>
            <a:endParaRPr lang="en-US" sz="2000"/>
          </a:p>
          <a:p>
            <a:pPr>
              <a:lnSpc>
                <a:spcPct val="80000"/>
              </a:lnSpc>
            </a:pPr>
            <a:r>
              <a:rPr lang="en-US" sz="2000"/>
              <a:t>Hydrodynamic (water)</a:t>
            </a:r>
          </a:p>
          <a:p>
            <a:pPr>
              <a:lnSpc>
                <a:spcPct val="80000"/>
              </a:lnSpc>
            </a:pPr>
            <a:endParaRPr lang="en-US" sz="2000"/>
          </a:p>
          <a:p>
            <a:pPr>
              <a:lnSpc>
                <a:spcPct val="80000"/>
              </a:lnSpc>
            </a:pPr>
            <a:r>
              <a:rPr lang="en-US" sz="2000"/>
              <a:t>Aerodynamic (wind)</a:t>
            </a:r>
          </a:p>
          <a:p>
            <a:pPr>
              <a:lnSpc>
                <a:spcPct val="80000"/>
              </a:lnSpc>
            </a:pPr>
            <a:endParaRPr lang="en-US" sz="2000"/>
          </a:p>
          <a:p>
            <a:pPr>
              <a:lnSpc>
                <a:spcPct val="80000"/>
              </a:lnSpc>
            </a:pPr>
            <a:r>
              <a:rPr lang="en-US" sz="2000"/>
              <a:t>Geothermal</a:t>
            </a:r>
          </a:p>
          <a:p>
            <a:pPr>
              <a:lnSpc>
                <a:spcPct val="80000"/>
              </a:lnSpc>
            </a:pPr>
            <a:endParaRPr lang="en-US" sz="2000"/>
          </a:p>
          <a:p>
            <a:pPr>
              <a:lnSpc>
                <a:spcPct val="80000"/>
              </a:lnSpc>
            </a:pPr>
            <a:r>
              <a:rPr lang="en-US" sz="2000"/>
              <a:t>Solar</a:t>
            </a:r>
          </a:p>
          <a:p>
            <a:pPr>
              <a:lnSpc>
                <a:spcPct val="80000"/>
              </a:lnSpc>
            </a:pPr>
            <a:endParaRPr lang="en-US" sz="2000"/>
          </a:p>
          <a:p>
            <a:pPr>
              <a:lnSpc>
                <a:spcPct val="80000"/>
              </a:lnSpc>
            </a:pPr>
            <a:r>
              <a:rPr lang="en-US" sz="2000"/>
              <a:t>Hydrogen</a:t>
            </a:r>
          </a:p>
          <a:p>
            <a:pPr>
              <a:lnSpc>
                <a:spcPct val="80000"/>
              </a:lnSpc>
            </a:pPr>
            <a:endParaRPr lang="en-US" sz="2000"/>
          </a:p>
          <a:p>
            <a:pPr>
              <a:lnSpc>
                <a:spcPct val="80000"/>
              </a:lnSpc>
            </a:pPr>
            <a:r>
              <a:rPr lang="en-US" sz="2000"/>
              <a:t>Nuclear</a:t>
            </a:r>
          </a:p>
        </p:txBody>
      </p:sp>
      <p:pic>
        <p:nvPicPr>
          <p:cNvPr id="13316" name="Picture 4" descr="geyser"/>
          <p:cNvPicPr>
            <a:picLocks noChangeAspect="1" noChangeArrowheads="1"/>
          </p:cNvPicPr>
          <p:nvPr/>
        </p:nvPicPr>
        <p:blipFill>
          <a:blip r:embed="rId3"/>
          <a:srcRect/>
          <a:stretch>
            <a:fillRect/>
          </a:stretch>
        </p:blipFill>
        <p:spPr bwMode="auto">
          <a:xfrm>
            <a:off x="5410200" y="3505200"/>
            <a:ext cx="1209675" cy="1828800"/>
          </a:xfrm>
          <a:prstGeom prst="rect">
            <a:avLst/>
          </a:prstGeom>
          <a:noFill/>
        </p:spPr>
      </p:pic>
      <p:pic>
        <p:nvPicPr>
          <p:cNvPr id="13317" name="Picture 5" descr="biofuels_cutout"/>
          <p:cNvPicPr>
            <a:picLocks noChangeAspect="1" noChangeArrowheads="1"/>
          </p:cNvPicPr>
          <p:nvPr/>
        </p:nvPicPr>
        <p:blipFill>
          <a:blip r:embed="rId4"/>
          <a:srcRect/>
          <a:stretch>
            <a:fillRect/>
          </a:stretch>
        </p:blipFill>
        <p:spPr bwMode="auto">
          <a:xfrm>
            <a:off x="4876800" y="1828800"/>
            <a:ext cx="1204913" cy="1212850"/>
          </a:xfrm>
          <a:prstGeom prst="rect">
            <a:avLst/>
          </a:prstGeom>
          <a:noFill/>
        </p:spPr>
      </p:pic>
      <p:pic>
        <p:nvPicPr>
          <p:cNvPr id="13318" name="Picture 6" descr="CAMZKLIJ"/>
          <p:cNvPicPr>
            <a:picLocks noChangeAspect="1" noChangeArrowheads="1"/>
          </p:cNvPicPr>
          <p:nvPr/>
        </p:nvPicPr>
        <p:blipFill>
          <a:blip r:embed="rId5"/>
          <a:srcRect/>
          <a:stretch>
            <a:fillRect/>
          </a:stretch>
        </p:blipFill>
        <p:spPr bwMode="auto">
          <a:xfrm>
            <a:off x="4114800" y="4876800"/>
            <a:ext cx="1168400" cy="1752600"/>
          </a:xfrm>
          <a:prstGeom prst="rect">
            <a:avLst/>
          </a:prstGeom>
          <a:noFill/>
        </p:spPr>
      </p:pic>
      <p:pic>
        <p:nvPicPr>
          <p:cNvPr id="13319" name="Picture 7" descr="solar-powered-house-in-england"/>
          <p:cNvPicPr>
            <a:picLocks noChangeAspect="1" noChangeArrowheads="1"/>
          </p:cNvPicPr>
          <p:nvPr/>
        </p:nvPicPr>
        <p:blipFill>
          <a:blip r:embed="rId6" cstate="print"/>
          <a:srcRect/>
          <a:stretch>
            <a:fillRect/>
          </a:stretch>
        </p:blipFill>
        <p:spPr bwMode="auto">
          <a:xfrm>
            <a:off x="6781800" y="3733800"/>
            <a:ext cx="1692275" cy="1130300"/>
          </a:xfrm>
          <a:prstGeom prst="rect">
            <a:avLst/>
          </a:prstGeom>
          <a:noFill/>
        </p:spPr>
      </p:pic>
      <p:pic>
        <p:nvPicPr>
          <p:cNvPr id="13320" name="Picture 8" descr="wind_power_T0155"/>
          <p:cNvPicPr>
            <a:picLocks noChangeAspect="1" noChangeArrowheads="1"/>
          </p:cNvPicPr>
          <p:nvPr/>
        </p:nvPicPr>
        <p:blipFill>
          <a:blip r:embed="rId7" cstate="print"/>
          <a:srcRect/>
          <a:stretch>
            <a:fillRect/>
          </a:stretch>
        </p:blipFill>
        <p:spPr bwMode="auto">
          <a:xfrm>
            <a:off x="3581400" y="3124200"/>
            <a:ext cx="1676400" cy="1117600"/>
          </a:xfrm>
          <a:prstGeom prst="rect">
            <a:avLst/>
          </a:prstGeom>
          <a:noFill/>
        </p:spPr>
      </p:pic>
      <p:pic>
        <p:nvPicPr>
          <p:cNvPr id="13321" name="Picture 9" descr="dam2"/>
          <p:cNvPicPr>
            <a:picLocks noChangeAspect="1" noChangeArrowheads="1"/>
          </p:cNvPicPr>
          <p:nvPr/>
        </p:nvPicPr>
        <p:blipFill>
          <a:blip r:embed="rId8"/>
          <a:srcRect/>
          <a:stretch>
            <a:fillRect/>
          </a:stretch>
        </p:blipFill>
        <p:spPr bwMode="auto">
          <a:xfrm>
            <a:off x="6172200" y="2133600"/>
            <a:ext cx="1600200" cy="1198563"/>
          </a:xfrm>
          <a:prstGeom prst="rect">
            <a:avLst/>
          </a:prstGeom>
          <a:noFill/>
        </p:spPr>
      </p:pic>
      <p:pic>
        <p:nvPicPr>
          <p:cNvPr id="13322" name="Picture 10" descr="Oil%20Refinery%20CA"/>
          <p:cNvPicPr>
            <a:picLocks noChangeAspect="1" noChangeArrowheads="1"/>
          </p:cNvPicPr>
          <p:nvPr/>
        </p:nvPicPr>
        <p:blipFill>
          <a:blip r:embed="rId9"/>
          <a:srcRect/>
          <a:stretch>
            <a:fillRect/>
          </a:stretch>
        </p:blipFill>
        <p:spPr bwMode="auto">
          <a:xfrm>
            <a:off x="3048000" y="1447800"/>
            <a:ext cx="1676400" cy="1123950"/>
          </a:xfrm>
          <a:prstGeom prst="rect">
            <a:avLst/>
          </a:prstGeom>
          <a:noFill/>
        </p:spPr>
      </p:pic>
      <p:pic>
        <p:nvPicPr>
          <p:cNvPr id="13323" name="Picture 11" descr="theme_car"/>
          <p:cNvPicPr>
            <a:picLocks noChangeAspect="1" noChangeArrowheads="1"/>
          </p:cNvPicPr>
          <p:nvPr/>
        </p:nvPicPr>
        <p:blipFill>
          <a:blip r:embed="rId10"/>
          <a:srcRect/>
          <a:stretch>
            <a:fillRect/>
          </a:stretch>
        </p:blipFill>
        <p:spPr bwMode="auto">
          <a:xfrm>
            <a:off x="6858000" y="5029200"/>
            <a:ext cx="1676400" cy="125888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1143000"/>
          </a:xfrm>
        </p:spPr>
        <p:txBody>
          <a:bodyPr/>
          <a:lstStyle/>
          <a:p>
            <a:r>
              <a:rPr lang="en-US" dirty="0" smtClean="0"/>
              <a:t>An Interesting </a:t>
            </a:r>
            <a:r>
              <a:rPr lang="en-US" dirty="0"/>
              <a:t>Problem</a:t>
            </a:r>
          </a:p>
        </p:txBody>
      </p:sp>
      <p:sp>
        <p:nvSpPr>
          <p:cNvPr id="15363" name="Rectangle 3"/>
          <p:cNvSpPr>
            <a:spLocks noGrp="1" noChangeArrowheads="1"/>
          </p:cNvSpPr>
          <p:nvPr>
            <p:ph type="body" idx="1"/>
          </p:nvPr>
        </p:nvSpPr>
        <p:spPr>
          <a:xfrm>
            <a:off x="457200" y="1295400"/>
            <a:ext cx="8382000" cy="4495800"/>
          </a:xfrm>
        </p:spPr>
        <p:txBody>
          <a:bodyPr/>
          <a:lstStyle/>
          <a:p>
            <a:pPr>
              <a:lnSpc>
                <a:spcPct val="80000"/>
              </a:lnSpc>
            </a:pPr>
            <a:r>
              <a:rPr lang="en-US" sz="2000" dirty="0"/>
              <a:t>The electricity consumption in the United States in the year 2001 was about 3600 billion kWh ("kilowatt-hour"), and in the whole world, 13,900 billion kWh (data from "International Energy Annual";  http://www.eia.doe.gov/emeu/iea/table62.html). A kWh is a measurement of the amount of energy supplied by 1 kW in one hour. For example, if a 100-W light bulb is on for 10 hours, the energy used is 1 kWh of energy.</a:t>
            </a:r>
          </a:p>
          <a:p>
            <a:pPr>
              <a:lnSpc>
                <a:spcPct val="80000"/>
              </a:lnSpc>
              <a:buFontTx/>
              <a:buNone/>
            </a:pPr>
            <a:endParaRPr lang="en-US" sz="2000" dirty="0"/>
          </a:p>
          <a:p>
            <a:pPr>
              <a:lnSpc>
                <a:spcPct val="80000"/>
              </a:lnSpc>
            </a:pPr>
            <a:r>
              <a:rPr lang="en-US" sz="2000" dirty="0"/>
              <a:t>If we were able to capture all solar radiation arriving on Earth (at the top of the atmosphere) and convert it to electricity with 100% efficiency, how long would we need to capture this energy to satisfy the electricity consumption for the whole year for the United States? The world? (Hint: calculate the cross-sectional area of Earth</a:t>
            </a:r>
            <a:r>
              <a:rPr lang="en-US" sz="2000" dirty="0" smtClean="0"/>
              <a:t>.)</a:t>
            </a:r>
          </a:p>
          <a:p>
            <a:pPr>
              <a:lnSpc>
                <a:spcPct val="80000"/>
              </a:lnSpc>
            </a:pPr>
            <a:endParaRPr lang="en-US" sz="2000" dirty="0" smtClean="0"/>
          </a:p>
          <a:p>
            <a:pPr>
              <a:lnSpc>
                <a:spcPct val="80000"/>
              </a:lnSpc>
            </a:pPr>
            <a:r>
              <a:rPr lang="en-US" sz="2000" dirty="0" smtClean="0">
                <a:solidFill>
                  <a:srgbClr val="FFC000"/>
                </a:solidFill>
              </a:rPr>
              <a:t>Answer:</a:t>
            </a:r>
            <a:endParaRPr lang="en-US" sz="2000" dirty="0" smtClean="0"/>
          </a:p>
          <a:p>
            <a:pPr lvl="1">
              <a:lnSpc>
                <a:spcPct val="90000"/>
              </a:lnSpc>
            </a:pPr>
            <a:r>
              <a:rPr lang="en-US" sz="1000" dirty="0" smtClean="0"/>
              <a:t>Cross-sectional area of Earth facing the Sun at any given time = </a:t>
            </a:r>
            <a:r>
              <a:rPr lang="en-US" sz="1000" dirty="0" smtClean="0">
                <a:latin typeface="Symbol" pitchFamily="18" charset="2"/>
              </a:rPr>
              <a:t>p</a:t>
            </a:r>
            <a:r>
              <a:rPr lang="en-US" sz="1000" dirty="0" smtClean="0"/>
              <a:t>R</a:t>
            </a:r>
            <a:r>
              <a:rPr lang="en-US" sz="1000" baseline="-25000" dirty="0" smtClean="0"/>
              <a:t>e</a:t>
            </a:r>
            <a:r>
              <a:rPr lang="en-US" sz="1000" baseline="30000" dirty="0" smtClean="0"/>
              <a:t>2</a:t>
            </a:r>
            <a:r>
              <a:rPr lang="en-US" sz="1000" dirty="0" smtClean="0"/>
              <a:t> = 1.28 X 10</a:t>
            </a:r>
            <a:r>
              <a:rPr lang="en-US" sz="1000" baseline="30000" dirty="0" smtClean="0"/>
              <a:t>14</a:t>
            </a:r>
            <a:r>
              <a:rPr lang="en-US" sz="1000" dirty="0" smtClean="0"/>
              <a:t> m</a:t>
            </a:r>
            <a:r>
              <a:rPr lang="en-US" sz="1000" baseline="30000" dirty="0" smtClean="0"/>
              <a:t>2 </a:t>
            </a:r>
            <a:r>
              <a:rPr lang="en-US" sz="1000" dirty="0" smtClean="0"/>
              <a:t>(</a:t>
            </a:r>
          </a:p>
          <a:p>
            <a:pPr lvl="1">
              <a:lnSpc>
                <a:spcPct val="90000"/>
              </a:lnSpc>
              <a:buNone/>
            </a:pPr>
            <a:r>
              <a:rPr lang="en-US" sz="1000" dirty="0" smtClean="0"/>
              <a:t>	where R</a:t>
            </a:r>
            <a:r>
              <a:rPr lang="en-US" sz="1000" baseline="-25000" dirty="0" smtClean="0"/>
              <a:t>e</a:t>
            </a:r>
            <a:r>
              <a:rPr lang="en-US" sz="1000" dirty="0" smtClean="0"/>
              <a:t> is the Earth’s radius)</a:t>
            </a:r>
          </a:p>
          <a:p>
            <a:pPr>
              <a:lnSpc>
                <a:spcPct val="90000"/>
              </a:lnSpc>
            </a:pPr>
            <a:endParaRPr lang="en-US" sz="1400" dirty="0" smtClean="0"/>
          </a:p>
          <a:p>
            <a:pPr lvl="1">
              <a:lnSpc>
                <a:spcPct val="90000"/>
              </a:lnSpc>
            </a:pPr>
            <a:r>
              <a:rPr lang="en-US" sz="1000" dirty="0" smtClean="0"/>
              <a:t>The amount of energy received by the Earth in one second is </a:t>
            </a:r>
          </a:p>
          <a:p>
            <a:pPr lvl="1">
              <a:lnSpc>
                <a:spcPct val="90000"/>
              </a:lnSpc>
              <a:buFontTx/>
              <a:buNone/>
            </a:pPr>
            <a:r>
              <a:rPr lang="en-US" sz="1400" dirty="0" smtClean="0"/>
              <a:t>	E =1370 J/s/m</a:t>
            </a:r>
            <a:r>
              <a:rPr lang="en-US" sz="1400" baseline="30000" dirty="0" smtClean="0"/>
              <a:t>2</a:t>
            </a:r>
            <a:r>
              <a:rPr lang="en-US" sz="1400" dirty="0" smtClean="0"/>
              <a:t> X 1.28 X 10</a:t>
            </a:r>
            <a:r>
              <a:rPr lang="en-US" sz="1400" baseline="30000" dirty="0" smtClean="0"/>
              <a:t>14</a:t>
            </a:r>
            <a:r>
              <a:rPr lang="en-US" sz="1400" dirty="0" smtClean="0"/>
              <a:t> m</a:t>
            </a:r>
            <a:r>
              <a:rPr lang="en-US" sz="1400" baseline="30000" dirty="0" smtClean="0"/>
              <a:t>2</a:t>
            </a:r>
            <a:r>
              <a:rPr lang="en-US" sz="1400" dirty="0" smtClean="0"/>
              <a:t> X 1 s = 1.75 X 10</a:t>
            </a:r>
            <a:r>
              <a:rPr lang="en-US" sz="1400" baseline="30000" dirty="0" smtClean="0"/>
              <a:t>17</a:t>
            </a:r>
            <a:r>
              <a:rPr lang="en-US" sz="1400" dirty="0" smtClean="0"/>
              <a:t> J</a:t>
            </a:r>
          </a:p>
          <a:p>
            <a:pPr>
              <a:lnSpc>
                <a:spcPct val="90000"/>
              </a:lnSpc>
            </a:pPr>
            <a:endParaRPr lang="en-US" sz="1400" dirty="0" smtClean="0"/>
          </a:p>
          <a:p>
            <a:pPr lvl="1">
              <a:lnSpc>
                <a:spcPct val="90000"/>
              </a:lnSpc>
            </a:pPr>
            <a:r>
              <a:rPr lang="en-US" sz="1000" dirty="0" smtClean="0"/>
              <a:t>Length of time required to satisfy electricity consumption for one year:</a:t>
            </a:r>
          </a:p>
          <a:p>
            <a:pPr lvl="1">
              <a:lnSpc>
                <a:spcPct val="90000"/>
              </a:lnSpc>
              <a:buFontTx/>
              <a:buNone/>
            </a:pPr>
            <a:r>
              <a:rPr lang="en-US" sz="1400" dirty="0" smtClean="0"/>
              <a:t>	</a:t>
            </a:r>
            <a:r>
              <a:rPr lang="en-US" sz="1400" dirty="0" err="1" smtClean="0"/>
              <a:t>t</a:t>
            </a:r>
            <a:r>
              <a:rPr lang="en-US" sz="1400" baseline="-25000" dirty="0" err="1" smtClean="0"/>
              <a:t>USA</a:t>
            </a:r>
            <a:r>
              <a:rPr lang="en-US" sz="1400" baseline="-25000" dirty="0" smtClean="0"/>
              <a:t> </a:t>
            </a:r>
            <a:r>
              <a:rPr lang="en-US" sz="1400" dirty="0" smtClean="0"/>
              <a:t>= 1.30 X 10</a:t>
            </a:r>
            <a:r>
              <a:rPr lang="en-US" sz="1400" baseline="30000" dirty="0" smtClean="0"/>
              <a:t>19</a:t>
            </a:r>
            <a:r>
              <a:rPr lang="en-US" sz="1400" dirty="0" smtClean="0"/>
              <a:t>J / 1.75 X 10</a:t>
            </a:r>
            <a:r>
              <a:rPr lang="en-US" sz="1400" baseline="30000" dirty="0" smtClean="0"/>
              <a:t>17</a:t>
            </a:r>
            <a:r>
              <a:rPr lang="en-US" sz="1400" dirty="0" smtClean="0"/>
              <a:t> J = 74 s (1 min 14 sec)</a:t>
            </a:r>
          </a:p>
          <a:p>
            <a:pPr lvl="1">
              <a:lnSpc>
                <a:spcPct val="90000"/>
              </a:lnSpc>
              <a:buFontTx/>
              <a:buNone/>
            </a:pPr>
            <a:r>
              <a:rPr lang="en-US" sz="1400" dirty="0" smtClean="0"/>
              <a:t>	</a:t>
            </a:r>
            <a:r>
              <a:rPr lang="en-US" sz="1400" dirty="0" err="1" smtClean="0"/>
              <a:t>t</a:t>
            </a:r>
            <a:r>
              <a:rPr lang="en-US" sz="1400" baseline="-25000" dirty="0" err="1" smtClean="0"/>
              <a:t>World</a:t>
            </a:r>
            <a:r>
              <a:rPr lang="en-US" sz="1400" dirty="0" smtClean="0"/>
              <a:t> = 5.00 X 10</a:t>
            </a:r>
            <a:r>
              <a:rPr lang="en-US" sz="1400" baseline="30000" dirty="0" smtClean="0"/>
              <a:t>19</a:t>
            </a:r>
            <a:r>
              <a:rPr lang="en-US" sz="1400" dirty="0" smtClean="0"/>
              <a:t> J / 1.75 X 10</a:t>
            </a:r>
            <a:r>
              <a:rPr lang="en-US" sz="1400" baseline="30000" dirty="0" smtClean="0"/>
              <a:t>17</a:t>
            </a:r>
            <a:r>
              <a:rPr lang="en-US" sz="1400" dirty="0" smtClean="0"/>
              <a:t> J = 286 s (4 min 46 sec)</a:t>
            </a:r>
          </a:p>
          <a:p>
            <a:pPr>
              <a:lnSpc>
                <a:spcPct val="80000"/>
              </a:lnSpc>
            </a:pPr>
            <a:endParaRPr lang="en-US" sz="2000" dirty="0"/>
          </a:p>
          <a:p>
            <a:pPr>
              <a:lnSpc>
                <a:spcPct val="80000"/>
              </a:lnSpc>
            </a:pPr>
            <a:endParaRPr lang="en-US" sz="2000" dirty="0"/>
          </a:p>
          <a:p>
            <a:pPr>
              <a:lnSpc>
                <a:spcPct val="80000"/>
              </a:lnSpc>
            </a:pPr>
            <a:endParaRPr lang="en-US" sz="2000" dirty="0"/>
          </a:p>
        </p:txBody>
      </p:sp>
      <p:pic>
        <p:nvPicPr>
          <p:cNvPr id="15364" name="Picture 4" descr="Oil%20Refinery%20CA"/>
          <p:cNvPicPr>
            <a:picLocks noChangeAspect="1" noChangeArrowheads="1"/>
          </p:cNvPicPr>
          <p:nvPr/>
        </p:nvPicPr>
        <p:blipFill>
          <a:blip r:embed="rId3"/>
          <a:srcRect/>
          <a:stretch>
            <a:fillRect/>
          </a:stretch>
        </p:blipFill>
        <p:spPr bwMode="auto">
          <a:xfrm>
            <a:off x="6705600" y="5181600"/>
            <a:ext cx="2158799" cy="1447800"/>
          </a:xfrm>
          <a:prstGeom prst="rect">
            <a:avLst/>
          </a:prstGeom>
          <a:noFill/>
        </p:spPr>
      </p:pic>
      <p:pic>
        <p:nvPicPr>
          <p:cNvPr id="15365" name="Picture 5" descr="sun"/>
          <p:cNvPicPr>
            <a:picLocks noChangeAspect="1" noChangeArrowheads="1"/>
          </p:cNvPicPr>
          <p:nvPr/>
        </p:nvPicPr>
        <p:blipFill>
          <a:blip r:embed="rId4"/>
          <a:srcRect/>
          <a:stretch>
            <a:fillRect/>
          </a:stretch>
        </p:blipFill>
        <p:spPr bwMode="auto">
          <a:xfrm>
            <a:off x="5486400" y="4038600"/>
            <a:ext cx="1905000" cy="15341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0"/>
            <a:ext cx="7391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Key Concepts</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685800" y="1295400"/>
            <a:ext cx="7467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Energy is the capacity to do work</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Potential Energy is energy of position relative to gravity</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Kinetic Energy is the energy of motion </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There are many forms of energy, but any one form can be converted to any other</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Energy is released in collisions</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Energy is always conserved</a:t>
            </a:r>
          </a:p>
          <a:p>
            <a:pPr marL="342900" marR="0" lvl="0" indent="-342900" algn="l" defTabSz="914400" rtl="0" eaLnBrk="1" fontAlgn="base" latinLnBrk="0" hangingPunct="1">
              <a:lnSpc>
                <a:spcPct val="80000"/>
              </a:lnSpc>
              <a:spcBef>
                <a:spcPct val="20000"/>
              </a:spcBef>
              <a:spcAft>
                <a:spcPct val="0"/>
              </a:spcAft>
              <a:buClr>
                <a:schemeClr val="accent1"/>
              </a:buClr>
              <a:buSzPct val="80000"/>
              <a:buFont typeface="Monotype Sorts" pitchFamily="2" charset="2"/>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80000"/>
              <a:buFont typeface="Monotype Sorts" pitchFamily="2" charset="2"/>
              <a:buChar char="ò"/>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80000"/>
              <a:buFont typeface="Monotype Sorts" pitchFamily="2" charset="2"/>
              <a:buChar char="ò"/>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Earthquake Table</a:t>
            </a:r>
            <a:endParaRPr lang="en-US" dirty="0"/>
          </a:p>
        </p:txBody>
      </p:sp>
      <p:sp>
        <p:nvSpPr>
          <p:cNvPr id="3" name="Content Placeholder 2"/>
          <p:cNvSpPr>
            <a:spLocks noGrp="1"/>
          </p:cNvSpPr>
          <p:nvPr>
            <p:ph idx="1"/>
          </p:nvPr>
        </p:nvSpPr>
        <p:spPr>
          <a:xfrm>
            <a:off x="685800" y="1371600"/>
            <a:ext cx="7772400" cy="4724400"/>
          </a:xfrm>
        </p:spPr>
        <p:txBody>
          <a:bodyPr/>
          <a:lstStyle/>
          <a:p>
            <a:r>
              <a:rPr lang="en-US" sz="1800" dirty="0" smtClean="0"/>
              <a:t>You must build a structure that will survive an earthquake. You will build your structure from play dough and paper cards. You must build your structure with the following specifications:</a:t>
            </a:r>
          </a:p>
          <a:p>
            <a:pPr>
              <a:buNone/>
            </a:pPr>
            <a:endParaRPr lang="en-US" sz="1800" dirty="0" smtClean="0"/>
          </a:p>
          <a:p>
            <a:pPr lvl="1"/>
            <a:r>
              <a:rPr lang="en-US" sz="1400" dirty="0" smtClean="0"/>
              <a:t>1</a:t>
            </a:r>
            <a:r>
              <a:rPr lang="en-US" sz="1400" dirty="0" smtClean="0"/>
              <a:t>.  Your building must be of original design. </a:t>
            </a:r>
            <a:endParaRPr lang="en-US" sz="1400" dirty="0" smtClean="0"/>
          </a:p>
          <a:p>
            <a:endParaRPr lang="en-US" sz="1800" dirty="0" smtClean="0"/>
          </a:p>
          <a:p>
            <a:pPr lvl="1"/>
            <a:r>
              <a:rPr lang="en-US" sz="1400" dirty="0" smtClean="0"/>
              <a:t>2.  It can constructed only out of </a:t>
            </a:r>
            <a:r>
              <a:rPr lang="en-US" sz="1400" dirty="0" smtClean="0"/>
              <a:t>the materials provided (you are on a budget).</a:t>
            </a:r>
          </a:p>
          <a:p>
            <a:endParaRPr lang="en-US" sz="1800" dirty="0" smtClean="0"/>
          </a:p>
          <a:p>
            <a:pPr lvl="1"/>
            <a:r>
              <a:rPr lang="en-US" sz="1400" dirty="0" smtClean="0"/>
              <a:t>3.  The structure should be at least three stories tall, with a base of at least seven inches by seven </a:t>
            </a:r>
            <a:r>
              <a:rPr lang="en-US" sz="1400" dirty="0" smtClean="0"/>
              <a:t>inches</a:t>
            </a:r>
            <a:r>
              <a:rPr lang="en-US" sz="1400" dirty="0" smtClean="0"/>
              <a:t>.  </a:t>
            </a:r>
            <a:endParaRPr lang="en-US" sz="1400" dirty="0" smtClean="0"/>
          </a:p>
          <a:p>
            <a:endParaRPr lang="en-US" sz="1800" dirty="0" smtClean="0"/>
          </a:p>
          <a:p>
            <a:pPr lvl="1"/>
            <a:r>
              <a:rPr lang="en-US" sz="1400" dirty="0" smtClean="0"/>
              <a:t>The </a:t>
            </a:r>
            <a:r>
              <a:rPr lang="en-US" sz="1400" dirty="0" smtClean="0"/>
              <a:t>top floor must measure at least five inches by five inches</a:t>
            </a:r>
            <a:r>
              <a:rPr lang="en-US" sz="1400" dirty="0" smtClean="0"/>
              <a:t>.</a:t>
            </a:r>
          </a:p>
          <a:p>
            <a:endParaRPr lang="en-US" sz="1800" dirty="0" smtClean="0"/>
          </a:p>
          <a:p>
            <a:pPr lvl="1"/>
            <a:r>
              <a:rPr lang="en-US" sz="1400" dirty="0" smtClean="0"/>
              <a:t>4.  The total height must be at least 12 inches</a:t>
            </a:r>
            <a:r>
              <a:rPr lang="en-US" sz="1400" dirty="0" smtClean="0"/>
              <a:t>.</a:t>
            </a:r>
          </a:p>
          <a:p>
            <a:endParaRPr lang="en-US" sz="1800" dirty="0" smtClean="0"/>
          </a:p>
          <a:p>
            <a:pPr lvl="1"/>
            <a:r>
              <a:rPr lang="en-US" sz="1400" dirty="0" smtClean="0"/>
              <a:t>5.  There will be no physical contact with the structure by the designer once </a:t>
            </a:r>
            <a:r>
              <a:rPr lang="en-US" sz="1400" dirty="0" smtClean="0"/>
              <a:t>the earthquake table </a:t>
            </a:r>
            <a:r>
              <a:rPr lang="en-US" sz="1400" dirty="0" smtClean="0"/>
              <a:t>has been started.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Remember - Tectonic </a:t>
            </a:r>
            <a:r>
              <a:rPr lang="en-US" sz="3600" dirty="0"/>
              <a:t>Forces</a:t>
            </a:r>
            <a:r>
              <a:rPr lang="en-US" sz="2400" dirty="0"/>
              <a:t/>
            </a:r>
            <a:br>
              <a:rPr lang="en-US" sz="2400" dirty="0"/>
            </a:br>
            <a:endParaRPr lang="en-US" sz="2400" dirty="0"/>
          </a:p>
        </p:txBody>
      </p:sp>
      <p:sp>
        <p:nvSpPr>
          <p:cNvPr id="21507" name="Rectangle 3"/>
          <p:cNvSpPr>
            <a:spLocks noGrp="1" noChangeArrowheads="1"/>
          </p:cNvSpPr>
          <p:nvPr>
            <p:ph type="body" idx="1"/>
          </p:nvPr>
        </p:nvSpPr>
        <p:spPr>
          <a:xfrm>
            <a:off x="609600" y="1447800"/>
            <a:ext cx="7772400" cy="4114800"/>
          </a:xfrm>
        </p:spPr>
        <p:txBody>
          <a:bodyPr/>
          <a:lstStyle/>
          <a:p>
            <a:pPr>
              <a:lnSpc>
                <a:spcPct val="90000"/>
              </a:lnSpc>
            </a:pPr>
            <a:r>
              <a:rPr lang="en-US" sz="2400" dirty="0"/>
              <a:t>Tectonic forces include</a:t>
            </a:r>
          </a:p>
          <a:p>
            <a:pPr>
              <a:lnSpc>
                <a:spcPct val="90000"/>
              </a:lnSpc>
            </a:pPr>
            <a:endParaRPr lang="en-US" sz="2400" dirty="0"/>
          </a:p>
          <a:p>
            <a:pPr lvl="1">
              <a:lnSpc>
                <a:spcPct val="90000"/>
              </a:lnSpc>
            </a:pPr>
            <a:r>
              <a:rPr lang="en-US" sz="2000" dirty="0"/>
              <a:t>Plate tectonics</a:t>
            </a:r>
          </a:p>
          <a:p>
            <a:pPr lvl="2">
              <a:lnSpc>
                <a:spcPct val="90000"/>
              </a:lnSpc>
            </a:pPr>
            <a:r>
              <a:rPr lang="en-US" sz="2000" dirty="0" err="1"/>
              <a:t>Compressional</a:t>
            </a:r>
            <a:r>
              <a:rPr lang="en-US" sz="2000" dirty="0"/>
              <a:t> forces</a:t>
            </a:r>
          </a:p>
          <a:p>
            <a:pPr lvl="2">
              <a:lnSpc>
                <a:spcPct val="90000"/>
              </a:lnSpc>
            </a:pPr>
            <a:r>
              <a:rPr lang="en-US" sz="2000" dirty="0"/>
              <a:t>Tensional forces</a:t>
            </a:r>
          </a:p>
          <a:p>
            <a:pPr lvl="2">
              <a:lnSpc>
                <a:spcPct val="90000"/>
              </a:lnSpc>
            </a:pPr>
            <a:r>
              <a:rPr lang="en-US" sz="2000" dirty="0"/>
              <a:t>Shearing forces</a:t>
            </a:r>
          </a:p>
          <a:p>
            <a:pPr lvl="2">
              <a:lnSpc>
                <a:spcPct val="90000"/>
              </a:lnSpc>
            </a:pPr>
            <a:endParaRPr lang="en-US" sz="2000" dirty="0"/>
          </a:p>
          <a:p>
            <a:pPr lvl="1">
              <a:lnSpc>
                <a:spcPct val="90000"/>
              </a:lnSpc>
            </a:pPr>
            <a:r>
              <a:rPr lang="en-US" sz="2000" dirty="0"/>
              <a:t>Volcanism</a:t>
            </a:r>
          </a:p>
          <a:p>
            <a:pPr lvl="1">
              <a:lnSpc>
                <a:spcPct val="90000"/>
              </a:lnSpc>
            </a:pPr>
            <a:endParaRPr lang="en-US" sz="2000" dirty="0"/>
          </a:p>
          <a:p>
            <a:pPr lvl="1">
              <a:lnSpc>
                <a:spcPct val="90000"/>
              </a:lnSpc>
            </a:pPr>
            <a:r>
              <a:rPr lang="en-US" sz="2000" dirty="0" err="1"/>
              <a:t>Orogeny</a:t>
            </a:r>
            <a:r>
              <a:rPr lang="en-US" sz="2000" dirty="0"/>
              <a:t> (mountain building)</a:t>
            </a:r>
          </a:p>
          <a:p>
            <a:pPr lvl="1">
              <a:lnSpc>
                <a:spcPct val="90000"/>
              </a:lnSpc>
            </a:pPr>
            <a:endParaRPr lang="en-US" sz="2000" dirty="0"/>
          </a:p>
          <a:p>
            <a:pPr lvl="1">
              <a:lnSpc>
                <a:spcPct val="90000"/>
              </a:lnSpc>
            </a:pPr>
            <a:r>
              <a:rPr lang="en-US" sz="2000" dirty="0"/>
              <a:t>Faulting and Folding</a:t>
            </a:r>
          </a:p>
          <a:p>
            <a:pPr lvl="1">
              <a:lnSpc>
                <a:spcPct val="90000"/>
              </a:lnSpc>
            </a:pPr>
            <a:endParaRPr lang="en-US" sz="2000" dirty="0"/>
          </a:p>
          <a:p>
            <a:pPr lvl="1">
              <a:lnSpc>
                <a:spcPct val="90000"/>
              </a:lnSpc>
            </a:pPr>
            <a:r>
              <a:rPr lang="en-US" sz="2000" dirty="0"/>
              <a:t>And Intrusions of magma into the crust</a:t>
            </a:r>
          </a:p>
          <a:p>
            <a:endParaRPr lang="en-US" sz="2400" dirty="0"/>
          </a:p>
        </p:txBody>
      </p:sp>
      <p:pic>
        <p:nvPicPr>
          <p:cNvPr id="21510" name="Picture 4" descr="hawaiivolc"/>
          <p:cNvPicPr>
            <a:picLocks noChangeAspect="1" noChangeArrowheads="1"/>
          </p:cNvPicPr>
          <p:nvPr/>
        </p:nvPicPr>
        <p:blipFill>
          <a:blip r:embed="rId3"/>
          <a:srcRect/>
          <a:stretch>
            <a:fillRect/>
          </a:stretch>
        </p:blipFill>
        <p:spPr bwMode="auto">
          <a:xfrm>
            <a:off x="4608512" y="2971800"/>
            <a:ext cx="1258888" cy="1447800"/>
          </a:xfrm>
          <a:prstGeom prst="rect">
            <a:avLst/>
          </a:prstGeom>
          <a:noFill/>
          <a:ln w="9525">
            <a:noFill/>
            <a:miter lim="800000"/>
            <a:headEnd/>
            <a:tailEnd/>
          </a:ln>
        </p:spPr>
      </p:pic>
      <p:pic>
        <p:nvPicPr>
          <p:cNvPr id="21511" name="Picture 6" descr="tatra-mountains-zakopane">
            <a:hlinkClick r:id="rId4"/>
          </p:cNvPr>
          <p:cNvPicPr>
            <a:picLocks noChangeAspect="1" noChangeArrowheads="1"/>
          </p:cNvPicPr>
          <p:nvPr/>
        </p:nvPicPr>
        <p:blipFill>
          <a:blip r:embed="rId5"/>
          <a:srcRect/>
          <a:stretch>
            <a:fillRect/>
          </a:stretch>
        </p:blipFill>
        <p:spPr bwMode="auto">
          <a:xfrm>
            <a:off x="6324600" y="1981200"/>
            <a:ext cx="1676400" cy="1112838"/>
          </a:xfrm>
          <a:prstGeom prst="rect">
            <a:avLst/>
          </a:prstGeom>
          <a:noFill/>
          <a:ln w="9525">
            <a:noFill/>
            <a:miter lim="800000"/>
            <a:headEnd/>
            <a:tailEnd/>
          </a:ln>
        </p:spPr>
      </p:pic>
      <p:pic>
        <p:nvPicPr>
          <p:cNvPr id="21512" name="Picture 8" descr="AHLB2130">
            <a:hlinkClick r:id="rId6"/>
          </p:cNvPr>
          <p:cNvPicPr>
            <a:picLocks noChangeAspect="1" noChangeArrowheads="1"/>
          </p:cNvPicPr>
          <p:nvPr/>
        </p:nvPicPr>
        <p:blipFill>
          <a:blip r:embed="rId7"/>
          <a:srcRect/>
          <a:stretch>
            <a:fillRect/>
          </a:stretch>
        </p:blipFill>
        <p:spPr bwMode="auto">
          <a:xfrm>
            <a:off x="6553200" y="4495800"/>
            <a:ext cx="1206500" cy="1524000"/>
          </a:xfrm>
          <a:prstGeom prst="rect">
            <a:avLst/>
          </a:prstGeom>
          <a:noFill/>
          <a:ln w="9525">
            <a:noFill/>
            <a:miter lim="800000"/>
            <a:headEnd/>
            <a:tailEnd/>
          </a:ln>
        </p:spPr>
      </p:pic>
      <p:pic>
        <p:nvPicPr>
          <p:cNvPr id="21513" name="Picture 9" descr="enchantedrock"/>
          <p:cNvPicPr>
            <a:picLocks noChangeAspect="1" noChangeArrowheads="1"/>
          </p:cNvPicPr>
          <p:nvPr/>
        </p:nvPicPr>
        <p:blipFill>
          <a:blip r:embed="rId8"/>
          <a:srcRect/>
          <a:stretch>
            <a:fillRect/>
          </a:stretch>
        </p:blipFill>
        <p:spPr bwMode="auto">
          <a:xfrm>
            <a:off x="6324600" y="3276600"/>
            <a:ext cx="1752600" cy="1017588"/>
          </a:xfrm>
          <a:prstGeom prst="rect">
            <a:avLst/>
          </a:prstGeom>
          <a:noFill/>
          <a:ln w="9525">
            <a:noFill/>
            <a:miter lim="800000"/>
            <a:headEnd/>
            <a:tailEnd/>
          </a:ln>
        </p:spPr>
      </p:pic>
      <p:pic>
        <p:nvPicPr>
          <p:cNvPr id="21514" name="Picture 10" descr="A08"/>
          <p:cNvPicPr>
            <a:picLocks noChangeAspect="1" noChangeArrowheads="1" noCrop="1"/>
          </p:cNvPicPr>
          <p:nvPr/>
        </p:nvPicPr>
        <p:blipFill>
          <a:blip r:embed="rId9"/>
          <a:srcRect/>
          <a:stretch>
            <a:fillRect/>
          </a:stretch>
        </p:blipFill>
        <p:spPr bwMode="auto">
          <a:xfrm>
            <a:off x="6400800" y="609600"/>
            <a:ext cx="1524000" cy="1143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p:spPr>
        <p:txBody>
          <a:bodyPr/>
          <a:lstStyle/>
          <a:p>
            <a:r>
              <a:rPr lang="en-US" dirty="0"/>
              <a:t>Types of Volcanoes</a:t>
            </a:r>
          </a:p>
        </p:txBody>
      </p:sp>
      <p:sp>
        <p:nvSpPr>
          <p:cNvPr id="23555" name="Rectangle 3"/>
          <p:cNvSpPr>
            <a:spLocks noGrp="1" noChangeArrowheads="1"/>
          </p:cNvSpPr>
          <p:nvPr>
            <p:ph type="body" idx="1"/>
          </p:nvPr>
        </p:nvSpPr>
        <p:spPr>
          <a:xfrm>
            <a:off x="685800" y="1600200"/>
            <a:ext cx="7772400" cy="4114800"/>
          </a:xfrm>
        </p:spPr>
        <p:txBody>
          <a:bodyPr/>
          <a:lstStyle/>
          <a:p>
            <a:r>
              <a:rPr lang="en-US" dirty="0"/>
              <a:t>Quiet</a:t>
            </a:r>
          </a:p>
          <a:p>
            <a:endParaRPr lang="en-US" dirty="0"/>
          </a:p>
          <a:p>
            <a:pPr lvl="1"/>
            <a:r>
              <a:rPr lang="en-US" dirty="0"/>
              <a:t>Shield Volcanoes</a:t>
            </a:r>
          </a:p>
          <a:p>
            <a:pPr lvl="1"/>
            <a:endParaRPr lang="en-US" dirty="0"/>
          </a:p>
          <a:p>
            <a:pPr lvl="1"/>
            <a:r>
              <a:rPr lang="en-US" dirty="0"/>
              <a:t>Hot Spot Volcanoes</a:t>
            </a:r>
          </a:p>
          <a:p>
            <a:pPr lvl="1"/>
            <a:endParaRPr lang="en-US" dirty="0"/>
          </a:p>
          <a:p>
            <a:pPr lvl="1"/>
            <a:r>
              <a:rPr lang="en-US" dirty="0"/>
              <a:t>Fissure Volcanoes</a:t>
            </a:r>
          </a:p>
          <a:p>
            <a:pPr lvl="1"/>
            <a:endParaRPr lang="en-US" dirty="0"/>
          </a:p>
          <a:p>
            <a:pPr lvl="1"/>
            <a:r>
              <a:rPr lang="en-US" dirty="0"/>
              <a:t>Pillow Lava</a:t>
            </a:r>
          </a:p>
          <a:p>
            <a:endParaRPr lang="en-US" dirty="0"/>
          </a:p>
        </p:txBody>
      </p:sp>
      <p:pic>
        <p:nvPicPr>
          <p:cNvPr id="23558" name="Picture 4" descr="hawaiivolc"/>
          <p:cNvPicPr>
            <a:picLocks noChangeAspect="1" noChangeArrowheads="1"/>
          </p:cNvPicPr>
          <p:nvPr/>
        </p:nvPicPr>
        <p:blipFill>
          <a:blip r:embed="rId3"/>
          <a:srcRect/>
          <a:stretch>
            <a:fillRect/>
          </a:stretch>
        </p:blipFill>
        <p:spPr bwMode="auto">
          <a:xfrm>
            <a:off x="6096000" y="762000"/>
            <a:ext cx="2254250" cy="2590800"/>
          </a:xfrm>
          <a:prstGeom prst="rect">
            <a:avLst/>
          </a:prstGeom>
          <a:noFill/>
          <a:ln w="9525">
            <a:noFill/>
            <a:miter lim="800000"/>
            <a:headEnd/>
            <a:tailEnd/>
          </a:ln>
        </p:spPr>
      </p:pic>
      <p:pic>
        <p:nvPicPr>
          <p:cNvPr id="23559" name="Picture 5" descr="shieldvolc"/>
          <p:cNvPicPr>
            <a:picLocks noChangeAspect="1" noChangeArrowheads="1"/>
          </p:cNvPicPr>
          <p:nvPr/>
        </p:nvPicPr>
        <p:blipFill>
          <a:blip r:embed="rId4"/>
          <a:srcRect/>
          <a:stretch>
            <a:fillRect/>
          </a:stretch>
        </p:blipFill>
        <p:spPr bwMode="auto">
          <a:xfrm>
            <a:off x="5867400" y="3581400"/>
            <a:ext cx="2641600" cy="1981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457200"/>
            <a:ext cx="7772400" cy="1143000"/>
          </a:xfrm>
        </p:spPr>
        <p:txBody>
          <a:bodyPr/>
          <a:lstStyle/>
          <a:p>
            <a:r>
              <a:rPr lang="en-US" sz="3600" dirty="0"/>
              <a:t>Types of Volcanoes</a:t>
            </a:r>
            <a:r>
              <a:rPr lang="en-US" sz="2800" dirty="0"/>
              <a:t/>
            </a:r>
            <a:br>
              <a:rPr lang="en-US" sz="2800" dirty="0"/>
            </a:br>
            <a:endParaRPr lang="en-US" sz="2800" dirty="0"/>
          </a:p>
        </p:txBody>
      </p:sp>
      <p:sp>
        <p:nvSpPr>
          <p:cNvPr id="25603" name="Rectangle 3"/>
          <p:cNvSpPr>
            <a:spLocks noGrp="1" noChangeArrowheads="1"/>
          </p:cNvSpPr>
          <p:nvPr>
            <p:ph type="body" idx="1"/>
          </p:nvPr>
        </p:nvSpPr>
        <p:spPr>
          <a:xfrm>
            <a:off x="685800" y="1295400"/>
            <a:ext cx="7772400" cy="4114800"/>
          </a:xfrm>
        </p:spPr>
        <p:txBody>
          <a:bodyPr/>
          <a:lstStyle/>
          <a:p>
            <a:pPr>
              <a:lnSpc>
                <a:spcPct val="90000"/>
              </a:lnSpc>
            </a:pPr>
            <a:r>
              <a:rPr lang="en-US" sz="2400" dirty="0"/>
              <a:t>Explosive</a:t>
            </a:r>
          </a:p>
          <a:p>
            <a:pPr>
              <a:lnSpc>
                <a:spcPct val="90000"/>
              </a:lnSpc>
            </a:pPr>
            <a:endParaRPr lang="en-US" sz="2400" dirty="0"/>
          </a:p>
          <a:p>
            <a:pPr lvl="1">
              <a:lnSpc>
                <a:spcPct val="90000"/>
              </a:lnSpc>
            </a:pPr>
            <a:r>
              <a:rPr lang="en-US" sz="2000" dirty="0"/>
              <a:t>Magma Chamber</a:t>
            </a:r>
          </a:p>
          <a:p>
            <a:pPr lvl="1">
              <a:lnSpc>
                <a:spcPct val="90000"/>
              </a:lnSpc>
            </a:pPr>
            <a:endParaRPr lang="en-US" sz="2000" dirty="0"/>
          </a:p>
          <a:p>
            <a:pPr lvl="1">
              <a:lnSpc>
                <a:spcPct val="90000"/>
              </a:lnSpc>
            </a:pPr>
            <a:r>
              <a:rPr lang="en-US" sz="2000" dirty="0"/>
              <a:t>Vent</a:t>
            </a:r>
          </a:p>
          <a:p>
            <a:pPr lvl="1">
              <a:lnSpc>
                <a:spcPct val="90000"/>
              </a:lnSpc>
            </a:pPr>
            <a:endParaRPr lang="en-US" sz="2000" dirty="0"/>
          </a:p>
          <a:p>
            <a:pPr lvl="1">
              <a:lnSpc>
                <a:spcPct val="90000"/>
              </a:lnSpc>
            </a:pPr>
            <a:r>
              <a:rPr lang="en-US" sz="2000" dirty="0"/>
              <a:t>Crater</a:t>
            </a:r>
          </a:p>
          <a:p>
            <a:pPr lvl="1">
              <a:lnSpc>
                <a:spcPct val="90000"/>
              </a:lnSpc>
            </a:pPr>
            <a:endParaRPr lang="en-US" sz="2000" dirty="0"/>
          </a:p>
          <a:p>
            <a:pPr lvl="1">
              <a:lnSpc>
                <a:spcPct val="90000"/>
              </a:lnSpc>
            </a:pPr>
            <a:r>
              <a:rPr lang="en-US" sz="2000" dirty="0"/>
              <a:t>Caldera</a:t>
            </a:r>
          </a:p>
          <a:p>
            <a:pPr lvl="1">
              <a:lnSpc>
                <a:spcPct val="90000"/>
              </a:lnSpc>
            </a:pPr>
            <a:endParaRPr lang="en-US" sz="2400" dirty="0"/>
          </a:p>
          <a:p>
            <a:pPr>
              <a:lnSpc>
                <a:spcPct val="90000"/>
              </a:lnSpc>
            </a:pPr>
            <a:r>
              <a:rPr lang="en-US" sz="2400" dirty="0" err="1"/>
              <a:t>Pyroclastic</a:t>
            </a:r>
            <a:r>
              <a:rPr lang="en-US" sz="2400" dirty="0"/>
              <a:t> flow</a:t>
            </a:r>
          </a:p>
          <a:p>
            <a:pPr>
              <a:lnSpc>
                <a:spcPct val="90000"/>
              </a:lnSpc>
            </a:pPr>
            <a:endParaRPr lang="en-US" sz="2400" dirty="0"/>
          </a:p>
          <a:p>
            <a:pPr>
              <a:lnSpc>
                <a:spcPct val="90000"/>
              </a:lnSpc>
            </a:pPr>
            <a:r>
              <a:rPr lang="en-US" sz="2400" dirty="0"/>
              <a:t>Cinder Cone</a:t>
            </a:r>
          </a:p>
          <a:p>
            <a:pPr lvl="1">
              <a:lnSpc>
                <a:spcPct val="90000"/>
              </a:lnSpc>
            </a:pPr>
            <a:endParaRPr lang="en-US" dirty="0"/>
          </a:p>
          <a:p>
            <a:pPr>
              <a:lnSpc>
                <a:spcPct val="90000"/>
              </a:lnSpc>
            </a:pPr>
            <a:endParaRPr lang="en-US" dirty="0"/>
          </a:p>
        </p:txBody>
      </p:sp>
      <p:pic>
        <p:nvPicPr>
          <p:cNvPr id="25606" name="Picture 4" descr="helensafter"/>
          <p:cNvPicPr>
            <a:picLocks noChangeAspect="1" noChangeArrowheads="1"/>
          </p:cNvPicPr>
          <p:nvPr/>
        </p:nvPicPr>
        <p:blipFill>
          <a:blip r:embed="rId3"/>
          <a:srcRect/>
          <a:stretch>
            <a:fillRect/>
          </a:stretch>
        </p:blipFill>
        <p:spPr bwMode="auto">
          <a:xfrm>
            <a:off x="5867400" y="4648200"/>
            <a:ext cx="2973388" cy="1981200"/>
          </a:xfrm>
          <a:prstGeom prst="rect">
            <a:avLst/>
          </a:prstGeom>
          <a:noFill/>
          <a:ln w="9525">
            <a:noFill/>
            <a:miter lim="800000"/>
            <a:headEnd/>
            <a:tailEnd/>
          </a:ln>
        </p:spPr>
      </p:pic>
      <p:pic>
        <p:nvPicPr>
          <p:cNvPr id="25607" name="Picture 5" descr="mt-st-helens-before"/>
          <p:cNvPicPr>
            <a:picLocks noChangeAspect="1" noChangeArrowheads="1"/>
          </p:cNvPicPr>
          <p:nvPr/>
        </p:nvPicPr>
        <p:blipFill>
          <a:blip r:embed="rId4"/>
          <a:srcRect/>
          <a:stretch>
            <a:fillRect/>
          </a:stretch>
        </p:blipFill>
        <p:spPr bwMode="auto">
          <a:xfrm>
            <a:off x="5410200" y="533400"/>
            <a:ext cx="3308350" cy="1981200"/>
          </a:xfrm>
          <a:prstGeom prst="rect">
            <a:avLst/>
          </a:prstGeom>
          <a:noFill/>
          <a:ln w="9525">
            <a:noFill/>
            <a:miter lim="800000"/>
            <a:headEnd/>
            <a:tailEnd/>
          </a:ln>
        </p:spPr>
      </p:pic>
      <p:pic>
        <p:nvPicPr>
          <p:cNvPr id="25608" name="Picture 6" descr="mt-st-helens"/>
          <p:cNvPicPr>
            <a:picLocks noChangeAspect="1" noChangeArrowheads="1"/>
          </p:cNvPicPr>
          <p:nvPr/>
        </p:nvPicPr>
        <p:blipFill>
          <a:blip r:embed="rId5"/>
          <a:srcRect/>
          <a:stretch>
            <a:fillRect/>
          </a:stretch>
        </p:blipFill>
        <p:spPr bwMode="auto">
          <a:xfrm>
            <a:off x="4800600" y="1905000"/>
            <a:ext cx="2193925" cy="317023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lstStyle/>
          <a:p>
            <a:r>
              <a:rPr lang="en-US" sz="3600" dirty="0"/>
              <a:t>How Dangerous are Volcanoes?</a:t>
            </a:r>
          </a:p>
        </p:txBody>
      </p:sp>
      <p:sp>
        <p:nvSpPr>
          <p:cNvPr id="27651" name="Rectangle 3"/>
          <p:cNvSpPr>
            <a:spLocks noGrp="1" noChangeArrowheads="1"/>
          </p:cNvSpPr>
          <p:nvPr>
            <p:ph type="body" idx="1"/>
          </p:nvPr>
        </p:nvSpPr>
        <p:spPr>
          <a:xfrm>
            <a:off x="685800" y="1447800"/>
            <a:ext cx="7772400" cy="4114800"/>
          </a:xfrm>
        </p:spPr>
        <p:txBody>
          <a:bodyPr/>
          <a:lstStyle/>
          <a:p>
            <a:r>
              <a:rPr lang="en-US" dirty="0"/>
              <a:t>Volcano Hazards</a:t>
            </a:r>
          </a:p>
          <a:p>
            <a:endParaRPr lang="en-US" dirty="0"/>
          </a:p>
          <a:p>
            <a:pPr>
              <a:buNone/>
            </a:pPr>
            <a:endParaRPr lang="en-US" dirty="0"/>
          </a:p>
          <a:p>
            <a:r>
              <a:rPr lang="en-US" dirty="0"/>
              <a:t>Historic Eruptions</a:t>
            </a:r>
          </a:p>
        </p:txBody>
      </p:sp>
      <p:pic>
        <p:nvPicPr>
          <p:cNvPr id="27652" name="Picture 3" descr="volcandang"/>
          <p:cNvPicPr>
            <a:picLocks noChangeAspect="1" noChangeArrowheads="1"/>
          </p:cNvPicPr>
          <p:nvPr/>
        </p:nvPicPr>
        <p:blipFill>
          <a:blip r:embed="rId3"/>
          <a:srcRect/>
          <a:stretch>
            <a:fillRect/>
          </a:stretch>
        </p:blipFill>
        <p:spPr bwMode="auto">
          <a:xfrm>
            <a:off x="5181600" y="1371600"/>
            <a:ext cx="3505200" cy="4190960"/>
          </a:xfrm>
          <a:prstGeom prst="rect">
            <a:avLst/>
          </a:prstGeom>
          <a:noFill/>
          <a:ln w="9525">
            <a:noFill/>
            <a:miter lim="800000"/>
            <a:headEnd/>
            <a:tailEnd/>
          </a:ln>
        </p:spPr>
      </p:pic>
      <p:pic>
        <p:nvPicPr>
          <p:cNvPr id="27653" name="Picture 3" descr="volumes_large"/>
          <p:cNvPicPr>
            <a:picLocks noChangeAspect="1" noChangeArrowheads="1"/>
          </p:cNvPicPr>
          <p:nvPr/>
        </p:nvPicPr>
        <p:blipFill>
          <a:blip r:embed="rId4"/>
          <a:srcRect/>
          <a:stretch>
            <a:fillRect/>
          </a:stretch>
        </p:blipFill>
        <p:spPr bwMode="auto">
          <a:xfrm>
            <a:off x="1385797" y="4102934"/>
            <a:ext cx="3948203" cy="252646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ccerballface"/>
          <p:cNvPicPr>
            <a:picLocks noChangeAspect="1" noChangeArrowheads="1"/>
          </p:cNvPicPr>
          <p:nvPr/>
        </p:nvPicPr>
        <p:blipFill>
          <a:blip r:embed="rId3"/>
          <a:srcRect/>
          <a:stretch>
            <a:fillRect/>
          </a:stretch>
        </p:blipFill>
        <p:spPr bwMode="auto">
          <a:xfrm>
            <a:off x="5867400" y="4267200"/>
            <a:ext cx="2209800" cy="1917700"/>
          </a:xfrm>
          <a:prstGeom prst="rect">
            <a:avLst/>
          </a:prstGeom>
          <a:noFill/>
          <a:ln w="9525">
            <a:noFill/>
            <a:miter lim="800000"/>
            <a:headEnd/>
            <a:tailEnd/>
          </a:ln>
        </p:spPr>
      </p:pic>
      <p:sp>
        <p:nvSpPr>
          <p:cNvPr id="3" name="Title 2"/>
          <p:cNvSpPr>
            <a:spLocks noGrp="1"/>
          </p:cNvSpPr>
          <p:nvPr>
            <p:ph type="title"/>
          </p:nvPr>
        </p:nvSpPr>
        <p:spPr>
          <a:xfrm>
            <a:off x="685800" y="228600"/>
            <a:ext cx="7772400" cy="1143000"/>
          </a:xfrm>
        </p:spPr>
        <p:txBody>
          <a:bodyPr/>
          <a:lstStyle/>
          <a:p>
            <a:r>
              <a:rPr lang="en-US" dirty="0" smtClean="0"/>
              <a:t>Newton’s 1</a:t>
            </a:r>
            <a:r>
              <a:rPr lang="en-US" baseline="30000" dirty="0" smtClean="0"/>
              <a:t>st</a:t>
            </a:r>
            <a:r>
              <a:rPr lang="en-US" dirty="0" smtClean="0"/>
              <a:t> Law</a:t>
            </a:r>
            <a:endParaRPr lang="en-US" dirty="0"/>
          </a:p>
        </p:txBody>
      </p:sp>
      <p:sp>
        <p:nvSpPr>
          <p:cNvPr id="2" name="Content Placeholder 1"/>
          <p:cNvSpPr>
            <a:spLocks noGrp="1"/>
          </p:cNvSpPr>
          <p:nvPr>
            <p:ph idx="1"/>
          </p:nvPr>
        </p:nvSpPr>
        <p:spPr>
          <a:xfrm>
            <a:off x="685800" y="1676400"/>
            <a:ext cx="7772400" cy="4114800"/>
          </a:xfrm>
        </p:spPr>
        <p:txBody>
          <a:bodyPr/>
          <a:lstStyle/>
          <a:p>
            <a:r>
              <a:rPr lang="en-US" dirty="0" smtClean="0"/>
              <a:t>Every Object (mass) retains its state of rest or its state of uniform straight-line motion (inertia) unless acted on by an unbalanced force.</a:t>
            </a:r>
          </a:p>
          <a:p>
            <a:endParaRPr lang="en-US" dirty="0"/>
          </a:p>
        </p:txBody>
      </p:sp>
      <p:pic>
        <p:nvPicPr>
          <p:cNvPr id="5" name="Picture 4" descr="a%20nascar%20crash1"/>
          <p:cNvPicPr>
            <a:picLocks noChangeAspect="1" noChangeArrowheads="1"/>
          </p:cNvPicPr>
          <p:nvPr/>
        </p:nvPicPr>
        <p:blipFill>
          <a:blip r:embed="rId4"/>
          <a:srcRect/>
          <a:stretch>
            <a:fillRect/>
          </a:stretch>
        </p:blipFill>
        <p:spPr bwMode="auto">
          <a:xfrm>
            <a:off x="2743200" y="3276600"/>
            <a:ext cx="3257550" cy="2233613"/>
          </a:xfrm>
          <a:prstGeom prst="rect">
            <a:avLst/>
          </a:prstGeom>
          <a:noFill/>
          <a:ln w="9525">
            <a:noFill/>
            <a:miter lim="800000"/>
            <a:headEnd/>
            <a:tailEnd/>
          </a:ln>
        </p:spPr>
      </p:pic>
      <p:pic>
        <p:nvPicPr>
          <p:cNvPr id="7" name="Picture 6" descr="friction_uses-bear"/>
          <p:cNvPicPr>
            <a:picLocks noChangeAspect="1" noChangeArrowheads="1"/>
          </p:cNvPicPr>
          <p:nvPr/>
        </p:nvPicPr>
        <p:blipFill>
          <a:blip r:embed="rId5"/>
          <a:srcRect/>
          <a:stretch>
            <a:fillRect/>
          </a:stretch>
        </p:blipFill>
        <p:spPr bwMode="auto">
          <a:xfrm>
            <a:off x="990600" y="4953000"/>
            <a:ext cx="2209800" cy="158908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Earth Quakes</a:t>
            </a:r>
          </a:p>
        </p:txBody>
      </p:sp>
      <p:sp>
        <p:nvSpPr>
          <p:cNvPr id="35843" name="Rectangle 3"/>
          <p:cNvSpPr>
            <a:spLocks noGrp="1" noChangeArrowheads="1"/>
          </p:cNvSpPr>
          <p:nvPr>
            <p:ph type="body" idx="1"/>
          </p:nvPr>
        </p:nvSpPr>
        <p:spPr>
          <a:xfrm>
            <a:off x="685800" y="1676400"/>
            <a:ext cx="7772400" cy="4114800"/>
          </a:xfrm>
        </p:spPr>
        <p:txBody>
          <a:bodyPr/>
          <a:lstStyle/>
          <a:p>
            <a:r>
              <a:rPr lang="en-US" sz="2400" dirty="0"/>
              <a:t>Focus</a:t>
            </a:r>
          </a:p>
          <a:p>
            <a:endParaRPr lang="en-US" sz="2400" dirty="0"/>
          </a:p>
          <a:p>
            <a:r>
              <a:rPr lang="en-US" sz="2400" dirty="0"/>
              <a:t>Epicenter</a:t>
            </a:r>
          </a:p>
          <a:p>
            <a:endParaRPr lang="en-US" sz="2400" dirty="0"/>
          </a:p>
          <a:p>
            <a:r>
              <a:rPr lang="en-US" sz="2400" dirty="0"/>
              <a:t>Seismic Waves</a:t>
            </a:r>
          </a:p>
          <a:p>
            <a:endParaRPr lang="en-US" sz="2400" dirty="0"/>
          </a:p>
          <a:p>
            <a:pPr lvl="1"/>
            <a:r>
              <a:rPr lang="en-US" sz="2000" dirty="0"/>
              <a:t>Primary Waves</a:t>
            </a:r>
          </a:p>
          <a:p>
            <a:pPr lvl="1"/>
            <a:endParaRPr lang="en-US" sz="2000" dirty="0"/>
          </a:p>
          <a:p>
            <a:pPr lvl="1"/>
            <a:r>
              <a:rPr lang="en-US" sz="2000" dirty="0"/>
              <a:t>Secondary Waves</a:t>
            </a:r>
          </a:p>
          <a:p>
            <a:pPr lvl="1"/>
            <a:endParaRPr lang="en-US" sz="2000" dirty="0"/>
          </a:p>
          <a:p>
            <a:pPr lvl="1"/>
            <a:r>
              <a:rPr lang="en-US" sz="2000" dirty="0" err="1"/>
              <a:t>Moho</a:t>
            </a:r>
            <a:r>
              <a:rPr lang="en-US" sz="2000" dirty="0"/>
              <a:t> (</a:t>
            </a:r>
            <a:r>
              <a:rPr lang="en-US" sz="2000" dirty="0" err="1"/>
              <a:t>Mohorhovicic</a:t>
            </a:r>
            <a:r>
              <a:rPr lang="en-US" sz="2000" dirty="0"/>
              <a:t> Discontinuity)</a:t>
            </a:r>
          </a:p>
          <a:p>
            <a:endParaRPr lang="en-US" sz="2400" dirty="0"/>
          </a:p>
        </p:txBody>
      </p:sp>
      <p:pic>
        <p:nvPicPr>
          <p:cNvPr id="35846" name="Picture 4" descr="focus_epicenter"/>
          <p:cNvPicPr>
            <a:picLocks noChangeAspect="1" noChangeArrowheads="1"/>
          </p:cNvPicPr>
          <p:nvPr/>
        </p:nvPicPr>
        <p:blipFill>
          <a:blip r:embed="rId3"/>
          <a:srcRect/>
          <a:stretch>
            <a:fillRect/>
          </a:stretch>
        </p:blipFill>
        <p:spPr bwMode="auto">
          <a:xfrm>
            <a:off x="4343400" y="1143000"/>
            <a:ext cx="2438400" cy="1997075"/>
          </a:xfrm>
          <a:prstGeom prst="rect">
            <a:avLst/>
          </a:prstGeom>
          <a:noFill/>
          <a:ln w="9525">
            <a:noFill/>
            <a:miter lim="800000"/>
            <a:headEnd/>
            <a:tailEnd/>
          </a:ln>
        </p:spPr>
      </p:pic>
      <p:pic>
        <p:nvPicPr>
          <p:cNvPr id="35847" name="Picture 7" descr="seismicwaves"/>
          <p:cNvPicPr>
            <a:picLocks noChangeAspect="1" noChangeArrowheads="1"/>
          </p:cNvPicPr>
          <p:nvPr/>
        </p:nvPicPr>
        <p:blipFill>
          <a:blip r:embed="rId4"/>
          <a:srcRect/>
          <a:stretch>
            <a:fillRect/>
          </a:stretch>
        </p:blipFill>
        <p:spPr bwMode="auto">
          <a:xfrm>
            <a:off x="4419600" y="3352800"/>
            <a:ext cx="2286000" cy="1836738"/>
          </a:xfrm>
          <a:prstGeom prst="rect">
            <a:avLst/>
          </a:prstGeom>
          <a:noFill/>
        </p:spPr>
      </p:pic>
      <p:pic>
        <p:nvPicPr>
          <p:cNvPr id="35848" name="Picture 5" descr="dogquake_small"/>
          <p:cNvPicPr>
            <a:picLocks noChangeAspect="1" noChangeArrowheads="1"/>
          </p:cNvPicPr>
          <p:nvPr/>
        </p:nvPicPr>
        <p:blipFill>
          <a:blip r:embed="rId5"/>
          <a:srcRect/>
          <a:stretch>
            <a:fillRect/>
          </a:stretch>
        </p:blipFill>
        <p:spPr bwMode="auto">
          <a:xfrm>
            <a:off x="7315200" y="3276600"/>
            <a:ext cx="1455738" cy="3200400"/>
          </a:xfrm>
          <a:prstGeom prst="rect">
            <a:avLst/>
          </a:prstGeom>
          <a:noFill/>
          <a:ln w="9525">
            <a:noFill/>
            <a:miter lim="800000"/>
            <a:headEnd/>
            <a:tailEnd/>
          </a:ln>
        </p:spPr>
      </p:pic>
      <p:pic>
        <p:nvPicPr>
          <p:cNvPr id="35849" name="Picture 9" descr="moho1"/>
          <p:cNvPicPr>
            <a:picLocks noChangeAspect="1" noChangeArrowheads="1"/>
          </p:cNvPicPr>
          <p:nvPr/>
        </p:nvPicPr>
        <p:blipFill>
          <a:blip r:embed="rId6"/>
          <a:srcRect/>
          <a:stretch>
            <a:fillRect/>
          </a:stretch>
        </p:blipFill>
        <p:spPr bwMode="auto">
          <a:xfrm>
            <a:off x="7010400" y="1143000"/>
            <a:ext cx="1905000" cy="18780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600" dirty="0"/>
              <a:t>Type of Faults</a:t>
            </a:r>
            <a:r>
              <a:rPr lang="en-US" sz="2800" dirty="0"/>
              <a:t/>
            </a:r>
            <a:br>
              <a:rPr lang="en-US" sz="2800" dirty="0"/>
            </a:br>
            <a:endParaRPr lang="en-US" sz="2800" dirty="0"/>
          </a:p>
        </p:txBody>
      </p:sp>
      <p:sp>
        <p:nvSpPr>
          <p:cNvPr id="37891" name="Rectangle 3"/>
          <p:cNvSpPr>
            <a:spLocks noGrp="1" noChangeArrowheads="1"/>
          </p:cNvSpPr>
          <p:nvPr>
            <p:ph type="body" idx="1"/>
          </p:nvPr>
        </p:nvSpPr>
        <p:spPr>
          <a:xfrm>
            <a:off x="685800" y="1371600"/>
            <a:ext cx="7772400" cy="4114800"/>
          </a:xfrm>
        </p:spPr>
        <p:txBody>
          <a:bodyPr/>
          <a:lstStyle/>
          <a:p>
            <a:r>
              <a:rPr lang="en-US" dirty="0"/>
              <a:t>Normal Fault</a:t>
            </a:r>
          </a:p>
          <a:p>
            <a:endParaRPr lang="en-US" dirty="0"/>
          </a:p>
          <a:p>
            <a:r>
              <a:rPr lang="en-US" dirty="0"/>
              <a:t>Reverse Fault</a:t>
            </a:r>
          </a:p>
          <a:p>
            <a:endParaRPr lang="en-US" dirty="0"/>
          </a:p>
          <a:p>
            <a:r>
              <a:rPr lang="en-US" dirty="0"/>
              <a:t>Strike-Slip Fault</a:t>
            </a:r>
          </a:p>
          <a:p>
            <a:endParaRPr lang="en-US" dirty="0"/>
          </a:p>
          <a:p>
            <a:r>
              <a:rPr lang="en-US" dirty="0"/>
              <a:t>Horst and </a:t>
            </a:r>
            <a:r>
              <a:rPr lang="en-US" dirty="0" err="1"/>
              <a:t>Graben</a:t>
            </a:r>
            <a:endParaRPr lang="en-US" dirty="0"/>
          </a:p>
          <a:p>
            <a:endParaRPr lang="en-US" dirty="0"/>
          </a:p>
        </p:txBody>
      </p:sp>
      <p:sp>
        <p:nvSpPr>
          <p:cNvPr id="37893"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FontTx/>
              <a:buChar char="•"/>
            </a:pPr>
            <a:endParaRPr lang="en-US" sz="2800"/>
          </a:p>
        </p:txBody>
      </p:sp>
      <p:pic>
        <p:nvPicPr>
          <p:cNvPr id="37894" name="Picture 6" descr="faults"/>
          <p:cNvPicPr>
            <a:picLocks noChangeAspect="1" noChangeArrowheads="1"/>
          </p:cNvPicPr>
          <p:nvPr/>
        </p:nvPicPr>
        <p:blipFill>
          <a:blip r:embed="rId3"/>
          <a:srcRect/>
          <a:stretch>
            <a:fillRect/>
          </a:stretch>
        </p:blipFill>
        <p:spPr bwMode="auto">
          <a:xfrm>
            <a:off x="4648200" y="685800"/>
            <a:ext cx="3810000" cy="2801938"/>
          </a:xfrm>
          <a:prstGeom prst="rect">
            <a:avLst/>
          </a:prstGeom>
          <a:noFill/>
          <a:ln w="9525">
            <a:noFill/>
            <a:miter lim="800000"/>
            <a:headEnd/>
            <a:tailEnd/>
          </a:ln>
        </p:spPr>
      </p:pic>
      <p:pic>
        <p:nvPicPr>
          <p:cNvPr id="37895" name="Picture 8" descr="salv_faults">
            <a:hlinkClick r:id="rId4"/>
          </p:cNvPr>
          <p:cNvPicPr>
            <a:picLocks noChangeAspect="1" noChangeArrowheads="1"/>
          </p:cNvPicPr>
          <p:nvPr/>
        </p:nvPicPr>
        <p:blipFill>
          <a:blip r:embed="rId5"/>
          <a:srcRect/>
          <a:stretch>
            <a:fillRect/>
          </a:stretch>
        </p:blipFill>
        <p:spPr bwMode="auto">
          <a:xfrm>
            <a:off x="1905000" y="5519737"/>
            <a:ext cx="1371600" cy="1033463"/>
          </a:xfrm>
          <a:prstGeom prst="rect">
            <a:avLst/>
          </a:prstGeom>
          <a:noFill/>
          <a:ln w="9525">
            <a:noFill/>
            <a:miter lim="800000"/>
            <a:headEnd/>
            <a:tailEnd/>
          </a:ln>
        </p:spPr>
      </p:pic>
      <p:pic>
        <p:nvPicPr>
          <p:cNvPr id="37896" name="Picture 10" descr="ThrustFault">
            <a:hlinkClick r:id="rId6"/>
          </p:cNvPr>
          <p:cNvPicPr>
            <a:picLocks noChangeAspect="1" noChangeArrowheads="1"/>
          </p:cNvPicPr>
          <p:nvPr/>
        </p:nvPicPr>
        <p:blipFill>
          <a:blip r:embed="rId7"/>
          <a:srcRect/>
          <a:stretch>
            <a:fillRect/>
          </a:stretch>
        </p:blipFill>
        <p:spPr bwMode="auto">
          <a:xfrm>
            <a:off x="3581400" y="5568950"/>
            <a:ext cx="1600200" cy="984250"/>
          </a:xfrm>
          <a:prstGeom prst="rect">
            <a:avLst/>
          </a:prstGeom>
          <a:noFill/>
          <a:ln w="9525">
            <a:noFill/>
            <a:miter lim="800000"/>
            <a:headEnd/>
            <a:tailEnd/>
          </a:ln>
        </p:spPr>
      </p:pic>
      <p:pic>
        <p:nvPicPr>
          <p:cNvPr id="37897" name="Picture 12" descr="fltoffst">
            <a:hlinkClick r:id="rId8"/>
          </p:cNvPr>
          <p:cNvPicPr>
            <a:picLocks noChangeAspect="1" noChangeArrowheads="1"/>
          </p:cNvPicPr>
          <p:nvPr/>
        </p:nvPicPr>
        <p:blipFill>
          <a:blip r:embed="rId9"/>
          <a:srcRect/>
          <a:stretch>
            <a:fillRect/>
          </a:stretch>
        </p:blipFill>
        <p:spPr bwMode="auto">
          <a:xfrm>
            <a:off x="5410200" y="5503862"/>
            <a:ext cx="1524000" cy="973138"/>
          </a:xfrm>
          <a:prstGeom prst="rect">
            <a:avLst/>
          </a:prstGeom>
          <a:noFill/>
          <a:ln w="9525">
            <a:noFill/>
            <a:miter lim="800000"/>
            <a:headEnd/>
            <a:tailEnd/>
          </a:ln>
        </p:spPr>
      </p:pic>
      <p:pic>
        <p:nvPicPr>
          <p:cNvPr id="37898" name="Picture 14" descr="HorstGraben">
            <a:hlinkClick r:id="rId10"/>
          </p:cNvPr>
          <p:cNvPicPr>
            <a:picLocks noChangeAspect="1" noChangeArrowheads="1"/>
          </p:cNvPicPr>
          <p:nvPr/>
        </p:nvPicPr>
        <p:blipFill>
          <a:blip r:embed="rId11"/>
          <a:srcRect/>
          <a:stretch>
            <a:fillRect/>
          </a:stretch>
        </p:blipFill>
        <p:spPr bwMode="auto">
          <a:xfrm>
            <a:off x="5181600" y="3657600"/>
            <a:ext cx="2897925" cy="1524000"/>
          </a:xfrm>
          <a:prstGeom prst="rect">
            <a:avLst/>
          </a:prstGeom>
          <a:noFill/>
          <a:ln w="9525">
            <a:noFill/>
            <a:miter lim="800000"/>
            <a:headEnd/>
            <a:tailEnd/>
          </a:ln>
        </p:spPr>
      </p:pic>
      <p:pic>
        <p:nvPicPr>
          <p:cNvPr id="37899" name="Picture 16" descr="Trestle">
            <a:hlinkClick r:id="rId12"/>
          </p:cNvPr>
          <p:cNvPicPr>
            <a:picLocks noChangeAspect="1" noChangeArrowheads="1"/>
          </p:cNvPicPr>
          <p:nvPr/>
        </p:nvPicPr>
        <p:blipFill>
          <a:blip r:embed="rId13"/>
          <a:srcRect/>
          <a:stretch>
            <a:fillRect/>
          </a:stretch>
        </p:blipFill>
        <p:spPr bwMode="auto">
          <a:xfrm>
            <a:off x="7162800" y="5556250"/>
            <a:ext cx="1524000" cy="9969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dirty="0"/>
              <a:t>Folding</a:t>
            </a:r>
          </a:p>
        </p:txBody>
      </p:sp>
      <p:sp>
        <p:nvSpPr>
          <p:cNvPr id="39939" name="Rectangle 3"/>
          <p:cNvSpPr>
            <a:spLocks noGrp="1" noChangeArrowheads="1"/>
          </p:cNvSpPr>
          <p:nvPr>
            <p:ph type="body" idx="1"/>
          </p:nvPr>
        </p:nvSpPr>
        <p:spPr>
          <a:xfrm>
            <a:off x="685800" y="1524000"/>
            <a:ext cx="7772400" cy="4114800"/>
          </a:xfrm>
        </p:spPr>
        <p:txBody>
          <a:bodyPr/>
          <a:lstStyle/>
          <a:p>
            <a:r>
              <a:rPr lang="en-US" dirty="0"/>
              <a:t>Anticlines</a:t>
            </a:r>
          </a:p>
          <a:p>
            <a:endParaRPr lang="en-US" dirty="0"/>
          </a:p>
          <a:p>
            <a:endParaRPr lang="en-US" dirty="0"/>
          </a:p>
          <a:p>
            <a:endParaRPr lang="en-US" dirty="0"/>
          </a:p>
          <a:p>
            <a:endParaRPr lang="en-US" dirty="0"/>
          </a:p>
          <a:p>
            <a:r>
              <a:rPr lang="en-US" dirty="0"/>
              <a:t>Synclines</a:t>
            </a:r>
          </a:p>
          <a:p>
            <a:endParaRPr lang="en-US" dirty="0"/>
          </a:p>
        </p:txBody>
      </p:sp>
      <p:pic>
        <p:nvPicPr>
          <p:cNvPr id="39942" name="Picture 4" descr="fold"/>
          <p:cNvPicPr>
            <a:picLocks noChangeAspect="1" noChangeArrowheads="1"/>
          </p:cNvPicPr>
          <p:nvPr/>
        </p:nvPicPr>
        <p:blipFill>
          <a:blip r:embed="rId3"/>
          <a:srcRect/>
          <a:stretch>
            <a:fillRect/>
          </a:stretch>
        </p:blipFill>
        <p:spPr bwMode="auto">
          <a:xfrm>
            <a:off x="5715000" y="1447800"/>
            <a:ext cx="2438400" cy="1936750"/>
          </a:xfrm>
          <a:prstGeom prst="rect">
            <a:avLst/>
          </a:prstGeom>
          <a:noFill/>
          <a:ln w="9525">
            <a:noFill/>
            <a:miter lim="800000"/>
            <a:headEnd/>
            <a:tailEnd/>
          </a:ln>
        </p:spPr>
      </p:pic>
      <p:pic>
        <p:nvPicPr>
          <p:cNvPr id="39943" name="Picture 5" descr="V280"/>
          <p:cNvPicPr>
            <a:picLocks noChangeAspect="1" noChangeArrowheads="1"/>
          </p:cNvPicPr>
          <p:nvPr/>
        </p:nvPicPr>
        <p:blipFill>
          <a:blip r:embed="rId4"/>
          <a:srcRect/>
          <a:stretch>
            <a:fillRect/>
          </a:stretch>
        </p:blipFill>
        <p:spPr bwMode="auto">
          <a:xfrm>
            <a:off x="5867400" y="3886200"/>
            <a:ext cx="1981200" cy="1981200"/>
          </a:xfrm>
          <a:prstGeom prst="rect">
            <a:avLst/>
          </a:prstGeom>
          <a:noFill/>
          <a:ln w="9525">
            <a:noFill/>
            <a:miter lim="800000"/>
            <a:headEnd/>
            <a:tailEnd/>
          </a:ln>
        </p:spPr>
      </p:pic>
      <p:pic>
        <p:nvPicPr>
          <p:cNvPr id="39944" name="Picture 9" descr="11_fold-anticline"/>
          <p:cNvPicPr>
            <a:picLocks noChangeAspect="1" noChangeArrowheads="1"/>
          </p:cNvPicPr>
          <p:nvPr/>
        </p:nvPicPr>
        <p:blipFill>
          <a:blip r:embed="rId5"/>
          <a:srcRect/>
          <a:stretch>
            <a:fillRect/>
          </a:stretch>
        </p:blipFill>
        <p:spPr bwMode="auto">
          <a:xfrm>
            <a:off x="2743200" y="1447800"/>
            <a:ext cx="2590800" cy="1917700"/>
          </a:xfrm>
          <a:prstGeom prst="rect">
            <a:avLst/>
          </a:prstGeom>
          <a:noFill/>
          <a:ln w="9525">
            <a:noFill/>
            <a:miter lim="800000"/>
            <a:headEnd/>
            <a:tailEnd/>
          </a:ln>
        </p:spPr>
      </p:pic>
      <p:pic>
        <p:nvPicPr>
          <p:cNvPr id="39945" name="Picture 6" descr="foldedmountain"/>
          <p:cNvPicPr>
            <a:picLocks noChangeAspect="1" noChangeArrowheads="1"/>
          </p:cNvPicPr>
          <p:nvPr/>
        </p:nvPicPr>
        <p:blipFill>
          <a:blip r:embed="rId6"/>
          <a:srcRect/>
          <a:stretch>
            <a:fillRect/>
          </a:stretch>
        </p:blipFill>
        <p:spPr bwMode="auto">
          <a:xfrm>
            <a:off x="3124200" y="4038600"/>
            <a:ext cx="2362200" cy="167798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1143000"/>
          </a:xfrm>
        </p:spPr>
        <p:txBody>
          <a:bodyPr/>
          <a:lstStyle/>
          <a:p>
            <a:r>
              <a:rPr lang="en-US" dirty="0"/>
              <a:t>Intrusions</a:t>
            </a:r>
          </a:p>
        </p:txBody>
      </p:sp>
      <p:sp>
        <p:nvSpPr>
          <p:cNvPr id="41987" name="Rectangle 3"/>
          <p:cNvSpPr>
            <a:spLocks noGrp="1" noChangeArrowheads="1"/>
          </p:cNvSpPr>
          <p:nvPr>
            <p:ph type="body" idx="1"/>
          </p:nvPr>
        </p:nvSpPr>
        <p:spPr>
          <a:xfrm>
            <a:off x="685800" y="1676400"/>
            <a:ext cx="7772400" cy="4114800"/>
          </a:xfrm>
        </p:spPr>
        <p:txBody>
          <a:bodyPr/>
          <a:lstStyle/>
          <a:p>
            <a:pPr>
              <a:lnSpc>
                <a:spcPct val="90000"/>
              </a:lnSpc>
              <a:buNone/>
            </a:pPr>
            <a:endParaRPr lang="en-US" sz="2400" dirty="0"/>
          </a:p>
          <a:p>
            <a:pPr>
              <a:lnSpc>
                <a:spcPct val="90000"/>
              </a:lnSpc>
            </a:pPr>
            <a:r>
              <a:rPr lang="en-US" sz="3200" dirty="0"/>
              <a:t>Batholiths</a:t>
            </a:r>
          </a:p>
          <a:p>
            <a:pPr>
              <a:lnSpc>
                <a:spcPct val="90000"/>
              </a:lnSpc>
            </a:pPr>
            <a:endParaRPr lang="en-US" sz="3200" dirty="0"/>
          </a:p>
          <a:p>
            <a:pPr>
              <a:lnSpc>
                <a:spcPct val="90000"/>
              </a:lnSpc>
            </a:pPr>
            <a:r>
              <a:rPr lang="en-US" sz="3200" dirty="0"/>
              <a:t>Laccoliths</a:t>
            </a:r>
          </a:p>
          <a:p>
            <a:pPr>
              <a:lnSpc>
                <a:spcPct val="90000"/>
              </a:lnSpc>
            </a:pPr>
            <a:endParaRPr lang="en-US" sz="3200" dirty="0"/>
          </a:p>
          <a:p>
            <a:pPr>
              <a:lnSpc>
                <a:spcPct val="90000"/>
              </a:lnSpc>
            </a:pPr>
            <a:r>
              <a:rPr lang="en-US" sz="3200" dirty="0"/>
              <a:t>Sills</a:t>
            </a:r>
          </a:p>
          <a:p>
            <a:pPr>
              <a:lnSpc>
                <a:spcPct val="90000"/>
              </a:lnSpc>
            </a:pPr>
            <a:endParaRPr lang="en-US" sz="3200" dirty="0"/>
          </a:p>
          <a:p>
            <a:pPr>
              <a:lnSpc>
                <a:spcPct val="90000"/>
              </a:lnSpc>
            </a:pPr>
            <a:r>
              <a:rPr lang="en-US" sz="3200" dirty="0"/>
              <a:t>Dikes</a:t>
            </a:r>
          </a:p>
          <a:p>
            <a:pPr>
              <a:lnSpc>
                <a:spcPct val="90000"/>
              </a:lnSpc>
            </a:pPr>
            <a:endParaRPr lang="en-US" sz="3200" dirty="0"/>
          </a:p>
          <a:p>
            <a:endParaRPr lang="en-US" dirty="0"/>
          </a:p>
        </p:txBody>
      </p:sp>
      <p:sp>
        <p:nvSpPr>
          <p:cNvPr id="41989" name="Rectangle 3"/>
          <p:cNvSpPr>
            <a:spLocks noChangeArrowheads="1"/>
          </p:cNvSpPr>
          <p:nvPr/>
        </p:nvSpPr>
        <p:spPr bwMode="auto">
          <a:xfrm>
            <a:off x="685800" y="1981200"/>
            <a:ext cx="7772400" cy="4572000"/>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endParaRPr lang="en-US" sz="2400"/>
          </a:p>
        </p:txBody>
      </p:sp>
      <p:pic>
        <p:nvPicPr>
          <p:cNvPr id="41990" name="Picture 5" descr="granite%20intrusions"/>
          <p:cNvPicPr>
            <a:picLocks noChangeAspect="1" noChangeArrowheads="1"/>
          </p:cNvPicPr>
          <p:nvPr/>
        </p:nvPicPr>
        <p:blipFill>
          <a:blip r:embed="rId3"/>
          <a:srcRect/>
          <a:stretch>
            <a:fillRect/>
          </a:stretch>
        </p:blipFill>
        <p:spPr bwMode="auto">
          <a:xfrm>
            <a:off x="4419600" y="1438275"/>
            <a:ext cx="3781425" cy="2600325"/>
          </a:xfrm>
          <a:prstGeom prst="rect">
            <a:avLst/>
          </a:prstGeom>
          <a:noFill/>
          <a:ln w="9525">
            <a:noFill/>
            <a:miter lim="800000"/>
            <a:headEnd/>
            <a:tailEnd/>
          </a:ln>
        </p:spPr>
      </p:pic>
      <p:pic>
        <p:nvPicPr>
          <p:cNvPr id="41991" name="Picture 6" descr="GrandCanyonHanceRapidsDike-BLD-small"/>
          <p:cNvPicPr>
            <a:picLocks noChangeAspect="1" noChangeArrowheads="1"/>
          </p:cNvPicPr>
          <p:nvPr/>
        </p:nvPicPr>
        <p:blipFill>
          <a:blip r:embed="rId4"/>
          <a:srcRect/>
          <a:stretch>
            <a:fillRect/>
          </a:stretch>
        </p:blipFill>
        <p:spPr bwMode="auto">
          <a:xfrm>
            <a:off x="4876800" y="4292600"/>
            <a:ext cx="3048000" cy="2260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1143000"/>
          </a:xfrm>
        </p:spPr>
        <p:txBody>
          <a:bodyPr/>
          <a:lstStyle/>
          <a:p>
            <a:r>
              <a:rPr lang="en-US" dirty="0"/>
              <a:t>Key Concepts</a:t>
            </a:r>
          </a:p>
        </p:txBody>
      </p:sp>
      <p:sp>
        <p:nvSpPr>
          <p:cNvPr id="48131" name="Rectangle 3"/>
          <p:cNvSpPr>
            <a:spLocks noGrp="1" noChangeArrowheads="1"/>
          </p:cNvSpPr>
          <p:nvPr>
            <p:ph type="body" idx="1"/>
          </p:nvPr>
        </p:nvSpPr>
        <p:spPr>
          <a:xfrm>
            <a:off x="762000" y="1371600"/>
            <a:ext cx="7924800" cy="5257800"/>
          </a:xfrm>
        </p:spPr>
        <p:txBody>
          <a:bodyPr/>
          <a:lstStyle/>
          <a:p>
            <a:pPr>
              <a:lnSpc>
                <a:spcPct val="80000"/>
              </a:lnSpc>
            </a:pPr>
            <a:endParaRPr lang="en-US" sz="1600" dirty="0"/>
          </a:p>
          <a:p>
            <a:pPr>
              <a:lnSpc>
                <a:spcPct val="80000"/>
              </a:lnSpc>
            </a:pPr>
            <a:r>
              <a:rPr lang="en-US" sz="2000" dirty="0"/>
              <a:t>Many forces change the earth’s </a:t>
            </a:r>
          </a:p>
          <a:p>
            <a:pPr>
              <a:lnSpc>
                <a:spcPct val="80000"/>
              </a:lnSpc>
            </a:pPr>
            <a:r>
              <a:rPr lang="en-US" sz="2000" dirty="0"/>
              <a:t>surface</a:t>
            </a:r>
          </a:p>
          <a:p>
            <a:pPr>
              <a:lnSpc>
                <a:spcPct val="80000"/>
              </a:lnSpc>
            </a:pPr>
            <a:endParaRPr lang="en-US" sz="2000" dirty="0"/>
          </a:p>
          <a:p>
            <a:pPr>
              <a:lnSpc>
                <a:spcPct val="80000"/>
              </a:lnSpc>
            </a:pPr>
            <a:r>
              <a:rPr lang="en-US" sz="2000" dirty="0"/>
              <a:t>Tectonic forces change the earth from </a:t>
            </a:r>
            <a:r>
              <a:rPr lang="en-US" sz="2000" dirty="0" smtClean="0"/>
              <a:t>the </a:t>
            </a:r>
            <a:r>
              <a:rPr lang="en-US" sz="2000" dirty="0"/>
              <a:t>inside out</a:t>
            </a:r>
          </a:p>
          <a:p>
            <a:pPr>
              <a:lnSpc>
                <a:spcPct val="80000"/>
              </a:lnSpc>
            </a:pPr>
            <a:endParaRPr lang="en-US" sz="2000" dirty="0"/>
          </a:p>
          <a:p>
            <a:pPr>
              <a:lnSpc>
                <a:spcPct val="80000"/>
              </a:lnSpc>
            </a:pPr>
            <a:r>
              <a:rPr lang="en-US" sz="2000" dirty="0"/>
              <a:t>A fault is a break in the earth’s crust</a:t>
            </a:r>
          </a:p>
          <a:p>
            <a:pPr>
              <a:lnSpc>
                <a:spcPct val="80000"/>
              </a:lnSpc>
            </a:pPr>
            <a:endParaRPr lang="en-US" sz="2000" dirty="0"/>
          </a:p>
          <a:p>
            <a:pPr>
              <a:lnSpc>
                <a:spcPct val="80000"/>
              </a:lnSpc>
            </a:pPr>
            <a:r>
              <a:rPr lang="en-US" sz="2000" dirty="0"/>
              <a:t>Tensional, </a:t>
            </a:r>
            <a:r>
              <a:rPr lang="en-US" sz="2000" dirty="0" err="1"/>
              <a:t>Compressional</a:t>
            </a:r>
            <a:r>
              <a:rPr lang="en-US" sz="2000" dirty="0"/>
              <a:t> and Shearing </a:t>
            </a:r>
            <a:r>
              <a:rPr lang="en-US" sz="2000" dirty="0" smtClean="0"/>
              <a:t>stress </a:t>
            </a:r>
            <a:r>
              <a:rPr lang="en-US" sz="2000" dirty="0"/>
              <a:t>on a fault can cause folding of the </a:t>
            </a:r>
            <a:r>
              <a:rPr lang="en-US" sz="2000" dirty="0" smtClean="0"/>
              <a:t>crust </a:t>
            </a:r>
            <a:r>
              <a:rPr lang="en-US" sz="2000" dirty="0"/>
              <a:t>and earthquakes</a:t>
            </a:r>
          </a:p>
          <a:p>
            <a:pPr>
              <a:lnSpc>
                <a:spcPct val="80000"/>
              </a:lnSpc>
            </a:pPr>
            <a:endParaRPr lang="en-US" sz="2000" dirty="0"/>
          </a:p>
          <a:p>
            <a:pPr>
              <a:lnSpc>
                <a:spcPct val="80000"/>
              </a:lnSpc>
            </a:pPr>
            <a:r>
              <a:rPr lang="en-US" sz="2000" dirty="0"/>
              <a:t>Seismic waves are created by the friction of movement along a fault</a:t>
            </a:r>
          </a:p>
          <a:p>
            <a:pPr>
              <a:lnSpc>
                <a:spcPct val="80000"/>
              </a:lnSpc>
            </a:pPr>
            <a:endParaRPr lang="en-US" sz="2000" dirty="0"/>
          </a:p>
          <a:p>
            <a:pPr>
              <a:lnSpc>
                <a:spcPct val="80000"/>
              </a:lnSpc>
            </a:pPr>
            <a:r>
              <a:rPr lang="en-US" sz="2000" dirty="0"/>
              <a:t>A volcano is a vent of molten rock to the earth’s surface</a:t>
            </a:r>
          </a:p>
          <a:p>
            <a:pPr>
              <a:lnSpc>
                <a:spcPct val="80000"/>
              </a:lnSpc>
            </a:pPr>
            <a:endParaRPr lang="en-US" sz="2000" dirty="0"/>
          </a:p>
          <a:p>
            <a:pPr>
              <a:lnSpc>
                <a:spcPct val="80000"/>
              </a:lnSpc>
            </a:pPr>
            <a:r>
              <a:rPr lang="en-US" sz="2000" dirty="0"/>
              <a:t>Intrusions are formed by magma which does not reach the earth’s surface</a:t>
            </a:r>
          </a:p>
          <a:p>
            <a:pPr>
              <a:lnSpc>
                <a:spcPct val="80000"/>
              </a:lnSpc>
            </a:pPr>
            <a:endParaRPr lang="en-US" sz="1600" dirty="0"/>
          </a:p>
        </p:txBody>
      </p:sp>
      <p:pic>
        <p:nvPicPr>
          <p:cNvPr id="48132" name="Picture 4" descr="geology12"/>
          <p:cNvPicPr>
            <a:picLocks noChangeAspect="1" noChangeArrowheads="1"/>
          </p:cNvPicPr>
          <p:nvPr/>
        </p:nvPicPr>
        <p:blipFill>
          <a:blip r:embed="rId3"/>
          <a:srcRect/>
          <a:stretch>
            <a:fillRect/>
          </a:stretch>
        </p:blipFill>
        <p:spPr bwMode="auto">
          <a:xfrm>
            <a:off x="6324600" y="421341"/>
            <a:ext cx="2362200" cy="277905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228600"/>
            <a:ext cx="7772400" cy="1143000"/>
          </a:xfrm>
        </p:spPr>
        <p:txBody>
          <a:bodyPr/>
          <a:lstStyle/>
          <a:p>
            <a:r>
              <a:rPr lang="en-US" dirty="0" smtClean="0"/>
              <a:t>Cartoon Laws </a:t>
            </a:r>
            <a:r>
              <a:rPr lang="en-US" dirty="0"/>
              <a:t>of Physics</a:t>
            </a:r>
          </a:p>
        </p:txBody>
      </p:sp>
      <p:sp>
        <p:nvSpPr>
          <p:cNvPr id="80899" name="Rectangle 3"/>
          <p:cNvSpPr>
            <a:spLocks noGrp="1" noChangeArrowheads="1"/>
          </p:cNvSpPr>
          <p:nvPr>
            <p:ph type="body" idx="1"/>
          </p:nvPr>
        </p:nvSpPr>
        <p:spPr>
          <a:xfrm>
            <a:off x="381000" y="1828800"/>
            <a:ext cx="8382000" cy="4800600"/>
          </a:xfrm>
        </p:spPr>
        <p:txBody>
          <a:bodyPr/>
          <a:lstStyle/>
          <a:p>
            <a:r>
              <a:rPr lang="en-US" dirty="0">
                <a:hlinkClick r:id="rId3"/>
              </a:rPr>
              <a:t>Cartoon Laws of Physics</a:t>
            </a:r>
            <a:endParaRPr lang="en-US" dirty="0"/>
          </a:p>
          <a:p>
            <a:endParaRPr lang="en-US" dirty="0"/>
          </a:p>
          <a:p>
            <a:r>
              <a:rPr lang="en-US" dirty="0">
                <a:hlinkClick r:id="rId4"/>
              </a:rPr>
              <a:t>Falling Hare</a:t>
            </a:r>
            <a:endParaRPr lang="en-US" dirty="0"/>
          </a:p>
          <a:p>
            <a:endParaRPr lang="en-US" dirty="0"/>
          </a:p>
          <a:p>
            <a:r>
              <a:rPr lang="en-US" dirty="0">
                <a:hlinkClick r:id="rId5"/>
              </a:rPr>
              <a:t>Looney Tunes</a:t>
            </a:r>
            <a:endParaRPr lang="en-US" dirty="0"/>
          </a:p>
          <a:p>
            <a:endParaRPr lang="en-US" dirty="0"/>
          </a:p>
        </p:txBody>
      </p:sp>
      <p:pic>
        <p:nvPicPr>
          <p:cNvPr id="80902" name="Picture 4" descr="Looney%20Tunes,%203"/>
          <p:cNvPicPr>
            <a:picLocks noChangeAspect="1" noChangeArrowheads="1"/>
          </p:cNvPicPr>
          <p:nvPr/>
        </p:nvPicPr>
        <p:blipFill>
          <a:blip r:embed="rId6"/>
          <a:srcRect/>
          <a:stretch>
            <a:fillRect/>
          </a:stretch>
        </p:blipFill>
        <p:spPr bwMode="auto">
          <a:xfrm>
            <a:off x="4191000" y="2743200"/>
            <a:ext cx="3771900" cy="31115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Remember</a:t>
            </a:r>
          </a:p>
        </p:txBody>
      </p:sp>
      <p:sp>
        <p:nvSpPr>
          <p:cNvPr id="22531" name="Rectangle 3"/>
          <p:cNvSpPr>
            <a:spLocks noGrp="1" noChangeArrowheads="1"/>
          </p:cNvSpPr>
          <p:nvPr>
            <p:ph type="body" idx="1"/>
          </p:nvPr>
        </p:nvSpPr>
        <p:spPr/>
        <p:txBody>
          <a:bodyPr/>
          <a:lstStyle/>
          <a:p>
            <a:r>
              <a:rPr lang="en-US"/>
              <a:t>F=ma</a:t>
            </a:r>
          </a:p>
          <a:p>
            <a:endParaRPr lang="en-US"/>
          </a:p>
          <a:p>
            <a:r>
              <a:rPr lang="en-US"/>
              <a:t>P=mv</a:t>
            </a:r>
          </a:p>
          <a:p>
            <a:endParaRPr lang="en-US"/>
          </a:p>
          <a:p>
            <a:r>
              <a:rPr lang="en-US"/>
              <a:t>Impulse=Ft (or </a:t>
            </a:r>
            <a:r>
              <a:rPr lang="en-US">
                <a:latin typeface="Symbol" pitchFamily="18" charset="2"/>
              </a:rPr>
              <a:t>D</a:t>
            </a:r>
            <a:r>
              <a:rPr lang="en-US"/>
              <a:t>P)</a:t>
            </a:r>
          </a:p>
        </p:txBody>
      </p:sp>
      <p:pic>
        <p:nvPicPr>
          <p:cNvPr id="22532" name="Picture 4" descr="scale"/>
          <p:cNvPicPr>
            <a:picLocks noChangeAspect="1" noChangeArrowheads="1"/>
          </p:cNvPicPr>
          <p:nvPr/>
        </p:nvPicPr>
        <p:blipFill>
          <a:blip r:embed="rId3"/>
          <a:srcRect/>
          <a:stretch>
            <a:fillRect/>
          </a:stretch>
        </p:blipFill>
        <p:spPr bwMode="auto">
          <a:xfrm>
            <a:off x="4495800" y="1066800"/>
            <a:ext cx="3667125" cy="1885950"/>
          </a:xfrm>
          <a:prstGeom prst="rect">
            <a:avLst/>
          </a:prstGeom>
          <a:noFill/>
        </p:spPr>
      </p:pic>
      <p:pic>
        <p:nvPicPr>
          <p:cNvPr id="22533" name="Picture 5" descr="wall"/>
          <p:cNvPicPr>
            <a:picLocks noChangeAspect="1" noChangeArrowheads="1"/>
          </p:cNvPicPr>
          <p:nvPr/>
        </p:nvPicPr>
        <p:blipFill>
          <a:blip r:embed="rId4"/>
          <a:srcRect/>
          <a:stretch>
            <a:fillRect/>
          </a:stretch>
        </p:blipFill>
        <p:spPr bwMode="auto">
          <a:xfrm>
            <a:off x="4800600" y="3505200"/>
            <a:ext cx="3048000" cy="24193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Work</a:t>
            </a:r>
          </a:p>
        </p:txBody>
      </p:sp>
      <p:sp>
        <p:nvSpPr>
          <p:cNvPr id="6147" name="Rectangle 3"/>
          <p:cNvSpPr>
            <a:spLocks noGrp="1" noChangeArrowheads="1"/>
          </p:cNvSpPr>
          <p:nvPr>
            <p:ph type="body" idx="1"/>
          </p:nvPr>
        </p:nvSpPr>
        <p:spPr>
          <a:xfrm>
            <a:off x="381000" y="2057400"/>
            <a:ext cx="8382000" cy="4495800"/>
          </a:xfrm>
        </p:spPr>
        <p:txBody>
          <a:bodyPr/>
          <a:lstStyle/>
          <a:p>
            <a:r>
              <a:rPr lang="en-US" sz="2800"/>
              <a:t>W = Fd</a:t>
            </a:r>
          </a:p>
          <a:p>
            <a:endParaRPr lang="en-US" sz="2800"/>
          </a:p>
          <a:p>
            <a:r>
              <a:rPr lang="en-US" sz="2800"/>
              <a:t>Force is measured in Newtons (N), or Pounds (lb)</a:t>
            </a:r>
          </a:p>
          <a:p>
            <a:endParaRPr lang="en-US" sz="2800"/>
          </a:p>
          <a:p>
            <a:r>
              <a:rPr lang="en-US" sz="2800"/>
              <a:t>Distance is measured in meters (m), or feet (ft)</a:t>
            </a:r>
          </a:p>
          <a:p>
            <a:endParaRPr lang="en-US" sz="2800"/>
          </a:p>
          <a:p>
            <a:r>
              <a:rPr lang="en-US" sz="2800"/>
              <a:t>Work is measured in Joules (J, which = 1 Nm), or Foot-Pounds (ft-lbs)</a:t>
            </a:r>
          </a:p>
        </p:txBody>
      </p:sp>
      <p:sp>
        <p:nvSpPr>
          <p:cNvPr id="6148" name="Text Box 4"/>
          <p:cNvSpPr txBox="1">
            <a:spLocks noChangeArrowheads="1"/>
          </p:cNvSpPr>
          <p:nvPr/>
        </p:nvSpPr>
        <p:spPr bwMode="auto">
          <a:xfrm>
            <a:off x="6096000" y="457200"/>
            <a:ext cx="2362200" cy="1643063"/>
          </a:xfrm>
          <a:prstGeom prst="rect">
            <a:avLst/>
          </a:prstGeom>
          <a:noFill/>
          <a:ln w="9525">
            <a:noFill/>
            <a:miter lim="800000"/>
            <a:headEnd/>
            <a:tailEnd/>
          </a:ln>
          <a:effectLst/>
        </p:spPr>
        <p:txBody>
          <a:bodyPr>
            <a:spAutoFit/>
          </a:bodyPr>
          <a:lstStyle/>
          <a:p>
            <a:r>
              <a:rPr lang="en-US" b="1"/>
              <a:t>HINT:</a:t>
            </a:r>
            <a:r>
              <a:rPr lang="en-US"/>
              <a:t>  </a:t>
            </a:r>
            <a:r>
              <a:rPr lang="en-US" sz="1400"/>
              <a:t>Don’t forget the units! Without units, you don’t have a complete answer.  And, if you don’t have the right units at the end, you did something wrong.</a:t>
            </a:r>
          </a:p>
        </p:txBody>
      </p:sp>
      <p:pic>
        <p:nvPicPr>
          <p:cNvPr id="6151" name="Picture 7" descr="2005_01_18_ft060108"/>
          <p:cNvPicPr>
            <a:picLocks noChangeAspect="1" noChangeArrowheads="1"/>
          </p:cNvPicPr>
          <p:nvPr/>
        </p:nvPicPr>
        <p:blipFill>
          <a:blip r:embed="rId3"/>
          <a:srcRect/>
          <a:stretch>
            <a:fillRect/>
          </a:stretch>
        </p:blipFill>
        <p:spPr bwMode="auto">
          <a:xfrm>
            <a:off x="2514600" y="304800"/>
            <a:ext cx="3505200" cy="249237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Power</a:t>
            </a:r>
          </a:p>
        </p:txBody>
      </p:sp>
      <p:sp>
        <p:nvSpPr>
          <p:cNvPr id="7171" name="Rectangle 3"/>
          <p:cNvSpPr>
            <a:spLocks noGrp="1" noChangeArrowheads="1"/>
          </p:cNvSpPr>
          <p:nvPr>
            <p:ph type="body" idx="1"/>
          </p:nvPr>
        </p:nvSpPr>
        <p:spPr>
          <a:xfrm>
            <a:off x="381000" y="1905000"/>
            <a:ext cx="8382000" cy="4495800"/>
          </a:xfrm>
        </p:spPr>
        <p:txBody>
          <a:bodyPr/>
          <a:lstStyle/>
          <a:p>
            <a:r>
              <a:rPr lang="en-US" sz="2800"/>
              <a:t>Power = W / t</a:t>
            </a:r>
          </a:p>
          <a:p>
            <a:endParaRPr lang="en-US" sz="2800"/>
          </a:p>
          <a:p>
            <a:r>
              <a:rPr lang="en-US" sz="2800"/>
              <a:t>Work is measured in Joules (J), or Foot-Pounds (ft-lbs)</a:t>
            </a:r>
          </a:p>
          <a:p>
            <a:endParaRPr lang="en-US" sz="2800"/>
          </a:p>
          <a:p>
            <a:r>
              <a:rPr lang="en-US" sz="2800"/>
              <a:t>Time is measured in hours or seconds (hr, s)</a:t>
            </a:r>
          </a:p>
          <a:p>
            <a:endParaRPr lang="en-US" sz="2800"/>
          </a:p>
          <a:p>
            <a:r>
              <a:rPr lang="en-US" sz="2800"/>
              <a:t>Power in measured in J/t (Joules per second) or horsepower (550 ft-lbs/s)</a:t>
            </a:r>
          </a:p>
        </p:txBody>
      </p:sp>
      <p:pic>
        <p:nvPicPr>
          <p:cNvPr id="7172" name="Picture 4" descr="california_electric_company"/>
          <p:cNvPicPr>
            <a:picLocks noChangeAspect="1" noChangeArrowheads="1"/>
          </p:cNvPicPr>
          <p:nvPr/>
        </p:nvPicPr>
        <p:blipFill>
          <a:blip r:embed="rId3"/>
          <a:srcRect/>
          <a:stretch>
            <a:fillRect/>
          </a:stretch>
        </p:blipFill>
        <p:spPr bwMode="auto">
          <a:xfrm>
            <a:off x="4419600" y="304800"/>
            <a:ext cx="3314700" cy="235743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1143000"/>
          </a:xfrm>
        </p:spPr>
        <p:txBody>
          <a:bodyPr/>
          <a:lstStyle/>
          <a:p>
            <a:r>
              <a:rPr lang="en-US" dirty="0"/>
              <a:t>Work Problems</a:t>
            </a:r>
          </a:p>
        </p:txBody>
      </p:sp>
      <p:sp>
        <p:nvSpPr>
          <p:cNvPr id="8195" name="Rectangle 3"/>
          <p:cNvSpPr>
            <a:spLocks noGrp="1" noChangeArrowheads="1"/>
          </p:cNvSpPr>
          <p:nvPr>
            <p:ph type="body" idx="1"/>
          </p:nvPr>
        </p:nvSpPr>
        <p:spPr>
          <a:xfrm>
            <a:off x="685800" y="1524000"/>
            <a:ext cx="7772400" cy="4114800"/>
          </a:xfrm>
        </p:spPr>
        <p:txBody>
          <a:bodyPr/>
          <a:lstStyle/>
          <a:p>
            <a:r>
              <a:rPr lang="en-US" dirty="0"/>
              <a:t>How do simple machines reduce the amount of work?</a:t>
            </a:r>
          </a:p>
          <a:p>
            <a:endParaRPr lang="en-US" dirty="0"/>
          </a:p>
          <a:p>
            <a:r>
              <a:rPr lang="en-US" dirty="0"/>
              <a:t>How do gears work?</a:t>
            </a:r>
          </a:p>
          <a:p>
            <a:endParaRPr lang="en-US" dirty="0"/>
          </a:p>
          <a:p>
            <a:r>
              <a:rPr lang="en-US" dirty="0"/>
              <a:t>How do engines have horsepower?</a:t>
            </a:r>
          </a:p>
        </p:txBody>
      </p:sp>
      <p:pic>
        <p:nvPicPr>
          <p:cNvPr id="8196" name="Picture 4" descr="SimpleMachinesImages">
            <a:hlinkClick r:id="rId3"/>
          </p:cNvPr>
          <p:cNvPicPr>
            <a:picLocks noChangeAspect="1" noChangeArrowheads="1"/>
          </p:cNvPicPr>
          <p:nvPr/>
        </p:nvPicPr>
        <p:blipFill>
          <a:blip r:embed="rId4" cstate="print"/>
          <a:srcRect/>
          <a:stretch>
            <a:fillRect/>
          </a:stretch>
        </p:blipFill>
        <p:spPr bwMode="auto">
          <a:xfrm>
            <a:off x="5257800" y="2209800"/>
            <a:ext cx="2895600" cy="2168525"/>
          </a:xfrm>
          <a:prstGeom prst="rect">
            <a:avLst/>
          </a:prstGeom>
          <a:noFill/>
        </p:spPr>
      </p:pic>
      <p:pic>
        <p:nvPicPr>
          <p:cNvPr id="8197" name="Picture 5" descr="gears"/>
          <p:cNvPicPr>
            <a:picLocks noChangeAspect="1" noChangeArrowheads="1"/>
          </p:cNvPicPr>
          <p:nvPr/>
        </p:nvPicPr>
        <p:blipFill>
          <a:blip r:embed="rId5" cstate="print"/>
          <a:srcRect/>
          <a:stretch>
            <a:fillRect/>
          </a:stretch>
        </p:blipFill>
        <p:spPr bwMode="auto">
          <a:xfrm>
            <a:off x="2611437" y="5181600"/>
            <a:ext cx="893763" cy="1343025"/>
          </a:xfrm>
          <a:prstGeom prst="rect">
            <a:avLst/>
          </a:prstGeom>
          <a:noFill/>
        </p:spPr>
      </p:pic>
      <p:pic>
        <p:nvPicPr>
          <p:cNvPr id="8198" name="Picture 6" descr="transaxle">
            <a:hlinkClick r:id="rId6"/>
          </p:cNvPr>
          <p:cNvPicPr>
            <a:picLocks noChangeAspect="1" noChangeArrowheads="1"/>
          </p:cNvPicPr>
          <p:nvPr/>
        </p:nvPicPr>
        <p:blipFill>
          <a:blip r:embed="rId7"/>
          <a:srcRect/>
          <a:stretch>
            <a:fillRect/>
          </a:stretch>
        </p:blipFill>
        <p:spPr bwMode="auto">
          <a:xfrm>
            <a:off x="4419600" y="5181600"/>
            <a:ext cx="2128838" cy="11731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smtClean="0"/>
              <a:t>Mass Corresponds to Inertia</a:t>
            </a:r>
            <a:endParaRPr lang="en-US" dirty="0"/>
          </a:p>
        </p:txBody>
      </p:sp>
      <p:sp>
        <p:nvSpPr>
          <p:cNvPr id="2" name="Content Placeholder 1"/>
          <p:cNvSpPr>
            <a:spLocks noGrp="1"/>
          </p:cNvSpPr>
          <p:nvPr>
            <p:ph idx="1"/>
          </p:nvPr>
        </p:nvSpPr>
        <p:spPr/>
        <p:txBody>
          <a:bodyPr>
            <a:normAutofit/>
          </a:bodyPr>
          <a:lstStyle/>
          <a:p>
            <a:r>
              <a:rPr lang="en-US" dirty="0" smtClean="0"/>
              <a:t>Mass is matter occupying Space-time</a:t>
            </a:r>
          </a:p>
          <a:p>
            <a:endParaRPr lang="en-US" dirty="0" smtClean="0"/>
          </a:p>
          <a:p>
            <a:r>
              <a:rPr lang="en-US" dirty="0" smtClean="0"/>
              <a:t>Inertia is the tendency of mass </a:t>
            </a:r>
          </a:p>
          <a:p>
            <a:pPr>
              <a:buNone/>
            </a:pPr>
            <a:r>
              <a:rPr lang="en-US" dirty="0" smtClean="0"/>
              <a:t>	to stay at rest or remain in motion </a:t>
            </a:r>
          </a:p>
          <a:p>
            <a:pPr>
              <a:buNone/>
            </a:pPr>
            <a:r>
              <a:rPr lang="en-US" dirty="0" smtClean="0"/>
              <a:t>	unless acted on by an outside force</a:t>
            </a:r>
          </a:p>
          <a:p>
            <a:endParaRPr lang="en-US" dirty="0" smtClean="0"/>
          </a:p>
          <a:p>
            <a:r>
              <a:rPr lang="en-US" dirty="0" smtClean="0"/>
              <a:t>A force is a push or a pull</a:t>
            </a:r>
          </a:p>
          <a:p>
            <a:endParaRPr lang="en-US" dirty="0"/>
          </a:p>
        </p:txBody>
      </p:sp>
      <p:pic>
        <p:nvPicPr>
          <p:cNvPr id="4" name="Picture 5" descr="push_me_pull_you"/>
          <p:cNvPicPr>
            <a:picLocks noChangeAspect="1" noChangeArrowheads="1"/>
          </p:cNvPicPr>
          <p:nvPr/>
        </p:nvPicPr>
        <p:blipFill>
          <a:blip r:embed="rId3"/>
          <a:srcRect/>
          <a:stretch>
            <a:fillRect/>
          </a:stretch>
        </p:blipFill>
        <p:spPr bwMode="auto">
          <a:xfrm>
            <a:off x="6815137" y="5029200"/>
            <a:ext cx="2100263" cy="1557338"/>
          </a:xfrm>
          <a:prstGeom prst="rect">
            <a:avLst/>
          </a:prstGeom>
          <a:noFill/>
        </p:spPr>
      </p:pic>
      <p:pic>
        <p:nvPicPr>
          <p:cNvPr id="6" name="Picture 4" descr="Soccer%20Player"/>
          <p:cNvPicPr>
            <a:picLocks noChangeAspect="1" noChangeArrowheads="1"/>
          </p:cNvPicPr>
          <p:nvPr/>
        </p:nvPicPr>
        <p:blipFill>
          <a:blip r:embed="rId4"/>
          <a:srcRect/>
          <a:stretch>
            <a:fillRect/>
          </a:stretch>
        </p:blipFill>
        <p:spPr bwMode="auto">
          <a:xfrm>
            <a:off x="7162800" y="3501106"/>
            <a:ext cx="1371600" cy="1375694"/>
          </a:xfrm>
          <a:prstGeom prst="rect">
            <a:avLst/>
          </a:prstGeom>
          <a:noFill/>
          <a:ln w="9525">
            <a:noFill/>
            <a:miter lim="800000"/>
            <a:headEnd/>
            <a:tailEnd/>
          </a:ln>
        </p:spPr>
      </p:pic>
      <p:pic>
        <p:nvPicPr>
          <p:cNvPr id="8" name="Picture 7" descr="gpb_geodetic.jpg"/>
          <p:cNvPicPr>
            <a:picLocks noChangeAspect="1"/>
          </p:cNvPicPr>
          <p:nvPr/>
        </p:nvPicPr>
        <p:blipFill>
          <a:blip r:embed="rId5" cstate="print"/>
          <a:stretch>
            <a:fillRect/>
          </a:stretch>
        </p:blipFill>
        <p:spPr>
          <a:xfrm>
            <a:off x="6827705" y="1981200"/>
            <a:ext cx="1859095" cy="13716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143000"/>
          </a:xfrm>
        </p:spPr>
        <p:txBody>
          <a:bodyPr/>
          <a:lstStyle/>
          <a:p>
            <a:r>
              <a:rPr lang="en-US" dirty="0" smtClean="0"/>
              <a:t>Simple Machines</a:t>
            </a:r>
            <a:endParaRPr lang="en-US" dirty="0"/>
          </a:p>
        </p:txBody>
      </p:sp>
      <p:sp>
        <p:nvSpPr>
          <p:cNvPr id="82947" name="Rectangle 3"/>
          <p:cNvSpPr>
            <a:spLocks noGrp="1" noChangeArrowheads="1"/>
          </p:cNvSpPr>
          <p:nvPr>
            <p:ph type="body" idx="1"/>
          </p:nvPr>
        </p:nvSpPr>
        <p:spPr>
          <a:xfrm>
            <a:off x="381000" y="1524000"/>
            <a:ext cx="8382000" cy="4800600"/>
          </a:xfrm>
        </p:spPr>
        <p:txBody>
          <a:bodyPr/>
          <a:lstStyle/>
          <a:p>
            <a:r>
              <a:rPr lang="en-US" sz="2800" dirty="0" smtClean="0"/>
              <a:t>Simple Machines</a:t>
            </a:r>
          </a:p>
          <a:p>
            <a:endParaRPr lang="en-US" sz="2800" dirty="0"/>
          </a:p>
          <a:p>
            <a:pPr lvl="1"/>
            <a:r>
              <a:rPr lang="en-US" sz="2400" dirty="0" smtClean="0"/>
              <a:t>Levers</a:t>
            </a:r>
          </a:p>
          <a:p>
            <a:pPr lvl="1"/>
            <a:endParaRPr lang="en-US" sz="2400" dirty="0"/>
          </a:p>
          <a:p>
            <a:pPr lvl="1"/>
            <a:r>
              <a:rPr lang="en-US" sz="2400" dirty="0" smtClean="0"/>
              <a:t>Pulleys</a:t>
            </a:r>
          </a:p>
          <a:p>
            <a:pPr lvl="1"/>
            <a:endParaRPr lang="en-US" sz="2400" dirty="0"/>
          </a:p>
          <a:p>
            <a:pPr lvl="1"/>
            <a:r>
              <a:rPr lang="en-US" sz="2400" dirty="0"/>
              <a:t>Inclined </a:t>
            </a:r>
            <a:r>
              <a:rPr lang="en-US" sz="2400" dirty="0" smtClean="0"/>
              <a:t>Planes</a:t>
            </a:r>
          </a:p>
          <a:p>
            <a:pPr lvl="1"/>
            <a:endParaRPr lang="en-US" sz="2400" dirty="0"/>
          </a:p>
          <a:p>
            <a:pPr lvl="2"/>
            <a:r>
              <a:rPr lang="en-US" sz="2000" dirty="0" smtClean="0"/>
              <a:t>Wedges</a:t>
            </a:r>
          </a:p>
          <a:p>
            <a:pPr lvl="2"/>
            <a:endParaRPr lang="en-US" sz="2000" dirty="0"/>
          </a:p>
          <a:p>
            <a:pPr lvl="2"/>
            <a:r>
              <a:rPr lang="en-US" sz="2000" dirty="0"/>
              <a:t>Screws</a:t>
            </a:r>
          </a:p>
          <a:p>
            <a:endParaRPr lang="en-US" dirty="0"/>
          </a:p>
        </p:txBody>
      </p:sp>
      <p:pic>
        <p:nvPicPr>
          <p:cNvPr id="82950" name="Picture 4" descr="Playground%20Slide4%202004"/>
          <p:cNvPicPr>
            <a:picLocks noChangeAspect="1" noChangeArrowheads="1"/>
          </p:cNvPicPr>
          <p:nvPr/>
        </p:nvPicPr>
        <p:blipFill>
          <a:blip r:embed="rId3"/>
          <a:srcRect/>
          <a:stretch>
            <a:fillRect/>
          </a:stretch>
        </p:blipFill>
        <p:spPr bwMode="auto">
          <a:xfrm>
            <a:off x="3886200" y="1600200"/>
            <a:ext cx="2057400" cy="1952625"/>
          </a:xfrm>
          <a:prstGeom prst="rect">
            <a:avLst/>
          </a:prstGeom>
          <a:noFill/>
          <a:ln w="9525">
            <a:noFill/>
            <a:miter lim="800000"/>
            <a:headEnd/>
            <a:tailEnd/>
          </a:ln>
        </p:spPr>
      </p:pic>
      <p:pic>
        <p:nvPicPr>
          <p:cNvPr id="82951" name="Picture 5" descr="DogSledding"/>
          <p:cNvPicPr>
            <a:picLocks noChangeAspect="1" noChangeArrowheads="1"/>
          </p:cNvPicPr>
          <p:nvPr/>
        </p:nvPicPr>
        <p:blipFill>
          <a:blip r:embed="rId4"/>
          <a:srcRect/>
          <a:stretch>
            <a:fillRect/>
          </a:stretch>
        </p:blipFill>
        <p:spPr bwMode="auto">
          <a:xfrm>
            <a:off x="6172200" y="1828800"/>
            <a:ext cx="2514600" cy="1627188"/>
          </a:xfrm>
          <a:prstGeom prst="rect">
            <a:avLst/>
          </a:prstGeom>
          <a:noFill/>
          <a:ln w="9525">
            <a:noFill/>
            <a:miter lim="800000"/>
            <a:headEnd/>
            <a:tailEnd/>
          </a:ln>
        </p:spPr>
      </p:pic>
      <p:pic>
        <p:nvPicPr>
          <p:cNvPr id="82952" name="Picture 6" descr="SimpleMachinesImages"/>
          <p:cNvPicPr>
            <a:picLocks noChangeAspect="1" noChangeArrowheads="1"/>
          </p:cNvPicPr>
          <p:nvPr/>
        </p:nvPicPr>
        <p:blipFill>
          <a:blip r:embed="rId5"/>
          <a:srcRect/>
          <a:stretch>
            <a:fillRect/>
          </a:stretch>
        </p:blipFill>
        <p:spPr bwMode="auto">
          <a:xfrm>
            <a:off x="4648200" y="4038600"/>
            <a:ext cx="3254375" cy="243681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3000"/>
          </a:xfrm>
        </p:spPr>
        <p:txBody>
          <a:bodyPr/>
          <a:lstStyle/>
          <a:p>
            <a:r>
              <a:rPr lang="en-US" dirty="0"/>
              <a:t>Fun with Physics</a:t>
            </a:r>
          </a:p>
        </p:txBody>
      </p:sp>
      <p:sp>
        <p:nvSpPr>
          <p:cNvPr id="84995" name="Rectangle 3"/>
          <p:cNvSpPr>
            <a:spLocks noGrp="1" noChangeArrowheads="1"/>
          </p:cNvSpPr>
          <p:nvPr>
            <p:ph type="body" idx="1"/>
          </p:nvPr>
        </p:nvSpPr>
        <p:spPr>
          <a:xfrm>
            <a:off x="381000" y="1600200"/>
            <a:ext cx="8382000" cy="4800600"/>
          </a:xfrm>
        </p:spPr>
        <p:txBody>
          <a:bodyPr/>
          <a:lstStyle/>
          <a:p>
            <a:pPr>
              <a:lnSpc>
                <a:spcPct val="80000"/>
              </a:lnSpc>
            </a:pPr>
            <a:r>
              <a:rPr lang="en-US" sz="2800">
                <a:hlinkClick r:id="rId3"/>
              </a:rPr>
              <a:t>Roller Coaster Physics</a:t>
            </a:r>
            <a:endParaRPr lang="en-US" sz="2800"/>
          </a:p>
          <a:p>
            <a:pPr>
              <a:lnSpc>
                <a:spcPct val="80000"/>
              </a:lnSpc>
            </a:pPr>
            <a:endParaRPr lang="en-US" sz="2800"/>
          </a:p>
          <a:p>
            <a:pPr>
              <a:lnSpc>
                <a:spcPct val="80000"/>
              </a:lnSpc>
            </a:pPr>
            <a:r>
              <a:rPr lang="en-US" sz="2800">
                <a:hlinkClick r:id="rId4"/>
              </a:rPr>
              <a:t>The Physics of Baseball</a:t>
            </a:r>
            <a:endParaRPr lang="en-US" sz="2800"/>
          </a:p>
          <a:p>
            <a:pPr>
              <a:lnSpc>
                <a:spcPct val="80000"/>
              </a:lnSpc>
            </a:pPr>
            <a:endParaRPr lang="en-US" sz="2800"/>
          </a:p>
          <a:p>
            <a:pPr>
              <a:lnSpc>
                <a:spcPct val="80000"/>
              </a:lnSpc>
            </a:pPr>
            <a:r>
              <a:rPr lang="en-US" sz="2800">
                <a:hlinkClick r:id="rId5"/>
              </a:rPr>
              <a:t>NASCAR Physics</a:t>
            </a:r>
            <a:endParaRPr lang="en-US" sz="2800"/>
          </a:p>
          <a:p>
            <a:pPr>
              <a:lnSpc>
                <a:spcPct val="80000"/>
              </a:lnSpc>
            </a:pPr>
            <a:endParaRPr lang="en-US" sz="2800"/>
          </a:p>
          <a:p>
            <a:pPr>
              <a:lnSpc>
                <a:spcPct val="80000"/>
              </a:lnSpc>
            </a:pPr>
            <a:r>
              <a:rPr lang="en-US" sz="2800">
                <a:hlinkClick r:id="rId6"/>
              </a:rPr>
              <a:t>Physics of Martial Arts</a:t>
            </a:r>
            <a:endParaRPr lang="en-US" sz="2800"/>
          </a:p>
          <a:p>
            <a:pPr>
              <a:lnSpc>
                <a:spcPct val="80000"/>
              </a:lnSpc>
            </a:pPr>
            <a:endParaRPr lang="en-US" sz="2800"/>
          </a:p>
          <a:p>
            <a:pPr>
              <a:lnSpc>
                <a:spcPct val="80000"/>
              </a:lnSpc>
            </a:pPr>
            <a:r>
              <a:rPr lang="en-US" sz="2800">
                <a:hlinkClick r:id="rId7"/>
              </a:rPr>
              <a:t>Movie Physics</a:t>
            </a:r>
            <a:endParaRPr lang="en-US" sz="2800"/>
          </a:p>
          <a:p>
            <a:pPr>
              <a:lnSpc>
                <a:spcPct val="80000"/>
              </a:lnSpc>
            </a:pPr>
            <a:endParaRPr lang="en-US" sz="2800"/>
          </a:p>
          <a:p>
            <a:pPr>
              <a:lnSpc>
                <a:spcPct val="80000"/>
              </a:lnSpc>
            </a:pPr>
            <a:r>
              <a:rPr lang="en-US" sz="2800">
                <a:hlinkClick r:id="rId8"/>
              </a:rPr>
              <a:t>Physics of Superheroes</a:t>
            </a:r>
            <a:endParaRPr lang="en-US" sz="2800"/>
          </a:p>
          <a:p>
            <a:endParaRPr lang="en-US"/>
          </a:p>
        </p:txBody>
      </p:sp>
      <p:pic>
        <p:nvPicPr>
          <p:cNvPr id="84998" name="Picture 4" descr="chop"/>
          <p:cNvPicPr>
            <a:picLocks noChangeAspect="1" noChangeArrowheads="1"/>
          </p:cNvPicPr>
          <p:nvPr/>
        </p:nvPicPr>
        <p:blipFill>
          <a:blip r:embed="rId9"/>
          <a:srcRect/>
          <a:stretch>
            <a:fillRect/>
          </a:stretch>
        </p:blipFill>
        <p:spPr bwMode="auto">
          <a:xfrm>
            <a:off x="6781800" y="4191000"/>
            <a:ext cx="1447800" cy="1085850"/>
          </a:xfrm>
          <a:prstGeom prst="rect">
            <a:avLst/>
          </a:prstGeom>
          <a:noFill/>
          <a:ln w="9525">
            <a:noFill/>
            <a:miter lim="800000"/>
            <a:headEnd/>
            <a:tailEnd/>
          </a:ln>
        </p:spPr>
      </p:pic>
      <p:pic>
        <p:nvPicPr>
          <p:cNvPr id="84999" name="Picture 5" descr="a%20nascar%20crash1"/>
          <p:cNvPicPr>
            <a:picLocks noChangeAspect="1" noChangeArrowheads="1"/>
          </p:cNvPicPr>
          <p:nvPr/>
        </p:nvPicPr>
        <p:blipFill>
          <a:blip r:embed="rId10"/>
          <a:srcRect/>
          <a:stretch>
            <a:fillRect/>
          </a:stretch>
        </p:blipFill>
        <p:spPr bwMode="auto">
          <a:xfrm>
            <a:off x="6705600" y="2895600"/>
            <a:ext cx="1600200" cy="1096963"/>
          </a:xfrm>
          <a:prstGeom prst="rect">
            <a:avLst/>
          </a:prstGeom>
          <a:noFill/>
          <a:ln w="9525">
            <a:noFill/>
            <a:miter lim="800000"/>
            <a:headEnd/>
            <a:tailEnd/>
          </a:ln>
        </p:spPr>
      </p:pic>
      <p:pic>
        <p:nvPicPr>
          <p:cNvPr id="85000" name="Picture 6" descr="fig1"/>
          <p:cNvPicPr>
            <a:picLocks noChangeAspect="1" noChangeArrowheads="1"/>
          </p:cNvPicPr>
          <p:nvPr/>
        </p:nvPicPr>
        <p:blipFill>
          <a:blip r:embed="rId11"/>
          <a:srcRect/>
          <a:stretch>
            <a:fillRect/>
          </a:stretch>
        </p:blipFill>
        <p:spPr bwMode="auto">
          <a:xfrm>
            <a:off x="6858000" y="1219200"/>
            <a:ext cx="1268413" cy="1524000"/>
          </a:xfrm>
          <a:prstGeom prst="rect">
            <a:avLst/>
          </a:prstGeom>
          <a:noFill/>
          <a:ln w="9525">
            <a:noFill/>
            <a:miter lim="800000"/>
            <a:headEnd/>
            <a:tailEnd/>
          </a:ln>
        </p:spPr>
      </p:pic>
      <p:pic>
        <p:nvPicPr>
          <p:cNvPr id="85001" name="Picture 7" descr="baseball"/>
          <p:cNvPicPr>
            <a:picLocks noChangeAspect="1" noChangeArrowheads="1"/>
          </p:cNvPicPr>
          <p:nvPr/>
        </p:nvPicPr>
        <p:blipFill>
          <a:blip r:embed="rId12" cstate="print"/>
          <a:srcRect/>
          <a:stretch>
            <a:fillRect/>
          </a:stretch>
        </p:blipFill>
        <p:spPr bwMode="auto">
          <a:xfrm>
            <a:off x="5486400" y="2209800"/>
            <a:ext cx="1055688" cy="1457325"/>
          </a:xfrm>
          <a:prstGeom prst="rect">
            <a:avLst/>
          </a:prstGeom>
          <a:noFill/>
          <a:ln w="9525">
            <a:noFill/>
            <a:miter lim="800000"/>
            <a:headEnd/>
            <a:tailEnd/>
          </a:ln>
        </p:spPr>
      </p:pic>
      <p:pic>
        <p:nvPicPr>
          <p:cNvPr id="85002" name="Picture 8" descr="superman,0"/>
          <p:cNvPicPr>
            <a:picLocks noChangeAspect="1" noChangeArrowheads="1"/>
          </p:cNvPicPr>
          <p:nvPr/>
        </p:nvPicPr>
        <p:blipFill>
          <a:blip r:embed="rId13" cstate="print"/>
          <a:srcRect/>
          <a:stretch>
            <a:fillRect/>
          </a:stretch>
        </p:blipFill>
        <p:spPr bwMode="auto">
          <a:xfrm>
            <a:off x="6705600" y="5457825"/>
            <a:ext cx="1676400" cy="1098550"/>
          </a:xfrm>
          <a:prstGeom prst="rect">
            <a:avLst/>
          </a:prstGeom>
          <a:noFill/>
          <a:ln w="9525">
            <a:noFill/>
            <a:miter lim="800000"/>
            <a:headEnd/>
            <a:tailEnd/>
          </a:ln>
        </p:spPr>
      </p:pic>
      <p:pic>
        <p:nvPicPr>
          <p:cNvPr id="85003" name="Picture 9" descr="poster5"/>
          <p:cNvPicPr>
            <a:picLocks noChangeAspect="1" noChangeArrowheads="1"/>
          </p:cNvPicPr>
          <p:nvPr/>
        </p:nvPicPr>
        <p:blipFill>
          <a:blip r:embed="rId14"/>
          <a:srcRect/>
          <a:stretch>
            <a:fillRect/>
          </a:stretch>
        </p:blipFill>
        <p:spPr bwMode="auto">
          <a:xfrm>
            <a:off x="5181600" y="3962400"/>
            <a:ext cx="1381125" cy="207168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143000"/>
          </a:xfrm>
        </p:spPr>
        <p:txBody>
          <a:bodyPr/>
          <a:lstStyle/>
          <a:p>
            <a:r>
              <a:rPr lang="en-US" dirty="0"/>
              <a:t>Key Concepts</a:t>
            </a:r>
          </a:p>
        </p:txBody>
      </p:sp>
      <p:sp>
        <p:nvSpPr>
          <p:cNvPr id="23555" name="Rectangle 3"/>
          <p:cNvSpPr>
            <a:spLocks noGrp="1" noChangeArrowheads="1"/>
          </p:cNvSpPr>
          <p:nvPr>
            <p:ph type="body" idx="1"/>
          </p:nvPr>
        </p:nvSpPr>
        <p:spPr>
          <a:xfrm>
            <a:off x="685800" y="1143000"/>
            <a:ext cx="7772400" cy="4114800"/>
          </a:xfrm>
        </p:spPr>
        <p:txBody>
          <a:bodyPr/>
          <a:lstStyle/>
          <a:p>
            <a:r>
              <a:rPr lang="en-US" sz="2400" dirty="0" smtClean="0"/>
              <a:t>Energy is the capacity to do work</a:t>
            </a:r>
          </a:p>
          <a:p>
            <a:r>
              <a:rPr lang="en-US" sz="2400" dirty="0" smtClean="0"/>
              <a:t>Potential Energy is energy of position relative to gravity</a:t>
            </a:r>
          </a:p>
          <a:p>
            <a:r>
              <a:rPr lang="en-US" sz="2400" dirty="0" smtClean="0"/>
              <a:t>Kinetic Energy is the energy of motion </a:t>
            </a:r>
          </a:p>
          <a:p>
            <a:r>
              <a:rPr lang="en-US" sz="2400" dirty="0" smtClean="0"/>
              <a:t>There are many forms of energy, but any one form can be converted to any other</a:t>
            </a:r>
          </a:p>
          <a:p>
            <a:r>
              <a:rPr lang="en-US" sz="2400" dirty="0" smtClean="0"/>
              <a:t>Energy is conserved</a:t>
            </a:r>
          </a:p>
          <a:p>
            <a:r>
              <a:rPr lang="en-US" sz="2400" dirty="0" smtClean="0"/>
              <a:t>Energy is released in collisions</a:t>
            </a:r>
          </a:p>
          <a:p>
            <a:r>
              <a:rPr lang="en-US" sz="2400" dirty="0" smtClean="0"/>
              <a:t>Energy is always conserved</a:t>
            </a:r>
          </a:p>
          <a:p>
            <a:r>
              <a:rPr lang="en-US" sz="2400" dirty="0" smtClean="0"/>
              <a:t>Impulse is momentum / time</a:t>
            </a:r>
          </a:p>
          <a:p>
            <a:r>
              <a:rPr lang="en-US" sz="2400" dirty="0" smtClean="0"/>
              <a:t>Work </a:t>
            </a:r>
            <a:r>
              <a:rPr lang="en-US" sz="2400" dirty="0"/>
              <a:t>equals force times distance</a:t>
            </a:r>
          </a:p>
          <a:p>
            <a:r>
              <a:rPr lang="en-US" sz="2400" dirty="0"/>
              <a:t>Power equals work divided by time</a:t>
            </a:r>
          </a:p>
          <a:p>
            <a:r>
              <a:rPr lang="en-US" sz="2400" dirty="0"/>
              <a:t>Simple machines make work easier by increasing the distance across which force is applied</a:t>
            </a:r>
          </a:p>
          <a:p>
            <a:pPr>
              <a:lnSpc>
                <a:spcPct val="80000"/>
              </a:lnSpc>
              <a:buNone/>
            </a:pPr>
            <a:endParaRPr lang="en-US" sz="2800" dirty="0"/>
          </a:p>
          <a:p>
            <a:pPr>
              <a:lnSpc>
                <a:spcPct val="80000"/>
              </a:lnSpc>
            </a:pPr>
            <a:endParaRPr lang="en-US" sz="2800" dirty="0"/>
          </a:p>
          <a:p>
            <a:pPr>
              <a:lnSpc>
                <a:spcPct val="80000"/>
              </a:lnSpc>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normAutofit/>
          </a:bodyPr>
          <a:lstStyle/>
          <a:p>
            <a:pPr lvl="0"/>
            <a:r>
              <a:rPr lang="en-US" dirty="0" smtClean="0"/>
              <a:t>Space-Time</a:t>
            </a:r>
            <a:endParaRPr lang="en-US" dirty="0"/>
          </a:p>
        </p:txBody>
      </p:sp>
      <p:sp>
        <p:nvSpPr>
          <p:cNvPr id="2" name="Content Placeholder 1"/>
          <p:cNvSpPr>
            <a:spLocks noGrp="1"/>
          </p:cNvSpPr>
          <p:nvPr>
            <p:ph idx="1"/>
          </p:nvPr>
        </p:nvSpPr>
        <p:spPr>
          <a:xfrm>
            <a:off x="457200" y="1499616"/>
            <a:ext cx="8229600" cy="5205984"/>
          </a:xfrm>
        </p:spPr>
        <p:txBody>
          <a:bodyPr>
            <a:normAutofit fontScale="70000" lnSpcReduction="20000"/>
          </a:bodyPr>
          <a:lstStyle/>
          <a:p>
            <a:pPr lvl="0"/>
            <a:r>
              <a:rPr lang="en-US" dirty="0" smtClean="0"/>
              <a:t>d = </a:t>
            </a:r>
            <a:r>
              <a:rPr lang="en-US" dirty="0" err="1" smtClean="0"/>
              <a:t>vt</a:t>
            </a:r>
            <a:endParaRPr lang="en-US" dirty="0" smtClean="0"/>
          </a:p>
          <a:p>
            <a:pPr lvl="0"/>
            <a:endParaRPr lang="en-US" dirty="0" smtClean="0"/>
          </a:p>
          <a:p>
            <a:pPr lvl="0">
              <a:defRPr/>
            </a:pPr>
            <a:r>
              <a:rPr lang="en-US" dirty="0" smtClean="0"/>
              <a:t>d is distance</a:t>
            </a:r>
          </a:p>
          <a:p>
            <a:pPr lvl="0">
              <a:defRPr/>
            </a:pPr>
            <a:endParaRPr lang="en-US" dirty="0" smtClean="0"/>
          </a:p>
          <a:p>
            <a:pPr lvl="1">
              <a:buNone/>
              <a:defRPr/>
            </a:pPr>
            <a:r>
              <a:rPr lang="en-US" dirty="0" smtClean="0"/>
              <a:t>(displacement is different from distance)</a:t>
            </a:r>
          </a:p>
          <a:p>
            <a:pPr lvl="0">
              <a:defRPr/>
            </a:pPr>
            <a:endParaRPr lang="en-US" dirty="0" smtClean="0"/>
          </a:p>
          <a:p>
            <a:pPr lvl="0">
              <a:defRPr/>
            </a:pPr>
            <a:r>
              <a:rPr lang="en-US" dirty="0" smtClean="0"/>
              <a:t>v is velocity</a:t>
            </a:r>
          </a:p>
          <a:p>
            <a:pPr lvl="0">
              <a:defRPr/>
            </a:pPr>
            <a:endParaRPr lang="en-US" dirty="0" smtClean="0"/>
          </a:p>
          <a:p>
            <a:pPr lvl="0">
              <a:defRPr/>
            </a:pPr>
            <a:r>
              <a:rPr lang="en-US" dirty="0" smtClean="0"/>
              <a:t>t is time</a:t>
            </a:r>
          </a:p>
          <a:p>
            <a:pPr lvl="0">
              <a:defRPr/>
            </a:pPr>
            <a:endParaRPr lang="en-US" dirty="0" smtClean="0"/>
          </a:p>
          <a:p>
            <a:pPr>
              <a:lnSpc>
                <a:spcPct val="90000"/>
              </a:lnSpc>
            </a:pPr>
            <a:r>
              <a:rPr lang="en-US" dirty="0" smtClean="0"/>
              <a:t>Speed is change in distance over time (magnitude)</a:t>
            </a:r>
          </a:p>
          <a:p>
            <a:pPr>
              <a:lnSpc>
                <a:spcPct val="90000"/>
              </a:lnSpc>
              <a:buFontTx/>
              <a:buNone/>
            </a:pPr>
            <a:endParaRPr lang="en-US" dirty="0" smtClean="0"/>
          </a:p>
          <a:p>
            <a:pPr>
              <a:lnSpc>
                <a:spcPct val="90000"/>
              </a:lnSpc>
            </a:pPr>
            <a:r>
              <a:rPr lang="en-US" dirty="0" smtClean="0"/>
              <a:t>Velocity is speed plus direction (vector)</a:t>
            </a:r>
          </a:p>
          <a:p>
            <a:pPr lvl="1">
              <a:buNone/>
              <a:defRPr/>
            </a:pPr>
            <a:endParaRPr lang="en-US" dirty="0" smtClean="0"/>
          </a:p>
          <a:p>
            <a:pPr lvl="1">
              <a:buNone/>
              <a:defRPr/>
            </a:pPr>
            <a:r>
              <a:rPr lang="en-US" dirty="0" smtClean="0"/>
              <a:t>(scale is important)</a:t>
            </a:r>
          </a:p>
          <a:p>
            <a:pPr lvl="0"/>
            <a:endParaRPr lang="en-US" dirty="0" smtClean="0"/>
          </a:p>
          <a:p>
            <a:endParaRPr lang="en-US" dirty="0"/>
          </a:p>
        </p:txBody>
      </p:sp>
      <p:sp>
        <p:nvSpPr>
          <p:cNvPr id="5" name="Rectangle 3"/>
          <p:cNvSpPr txBox="1">
            <a:spLocks noChangeArrowheads="1"/>
          </p:cNvSpPr>
          <p:nvPr/>
        </p:nvSpPr>
        <p:spPr>
          <a:xfrm>
            <a:off x="3581400" y="990600"/>
            <a:ext cx="4114800" cy="5287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4" descr="spacetime_strip"/>
          <p:cNvPicPr>
            <a:picLocks noChangeAspect="1" noChangeArrowheads="1"/>
          </p:cNvPicPr>
          <p:nvPr/>
        </p:nvPicPr>
        <p:blipFill>
          <a:blip r:embed="rId3"/>
          <a:srcRect/>
          <a:stretch>
            <a:fillRect/>
          </a:stretch>
        </p:blipFill>
        <p:spPr bwMode="auto">
          <a:xfrm>
            <a:off x="5410200" y="1295400"/>
            <a:ext cx="3332672" cy="1447800"/>
          </a:xfrm>
          <a:prstGeom prst="rect">
            <a:avLst/>
          </a:prstGeom>
          <a:noFill/>
          <a:ln w="9525">
            <a:noFill/>
            <a:miter lim="800000"/>
            <a:headEnd/>
            <a:tailEnd/>
          </a:ln>
        </p:spPr>
      </p:pic>
      <p:pic>
        <p:nvPicPr>
          <p:cNvPr id="7" name="Picture 5" descr="poweroften">
            <a:hlinkClick r:id="rId4"/>
          </p:cNvPr>
          <p:cNvPicPr>
            <a:picLocks noChangeAspect="1" noChangeArrowheads="1"/>
          </p:cNvPicPr>
          <p:nvPr/>
        </p:nvPicPr>
        <p:blipFill>
          <a:blip r:embed="rId5" cstate="print"/>
          <a:srcRect/>
          <a:stretch>
            <a:fillRect/>
          </a:stretch>
        </p:blipFill>
        <p:spPr bwMode="auto">
          <a:xfrm>
            <a:off x="6324600" y="5277556"/>
            <a:ext cx="1717638" cy="1351844"/>
          </a:xfrm>
          <a:prstGeom prst="rect">
            <a:avLst/>
          </a:prstGeom>
          <a:noFill/>
        </p:spPr>
      </p:pic>
      <p:pic>
        <p:nvPicPr>
          <p:cNvPr id="8" name="Picture 4" descr="lrk-maze"/>
          <p:cNvPicPr>
            <a:picLocks noChangeAspect="1" noChangeArrowheads="1"/>
          </p:cNvPicPr>
          <p:nvPr/>
        </p:nvPicPr>
        <p:blipFill>
          <a:blip r:embed="rId6"/>
          <a:srcRect/>
          <a:stretch>
            <a:fillRect/>
          </a:stretch>
        </p:blipFill>
        <p:spPr bwMode="auto">
          <a:xfrm>
            <a:off x="5848350" y="3200400"/>
            <a:ext cx="2533650" cy="1447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Newton’s 2</a:t>
            </a:r>
            <a:r>
              <a:rPr lang="en-US" baseline="30000" dirty="0" smtClean="0"/>
              <a:t>nd</a:t>
            </a:r>
            <a:r>
              <a:rPr lang="en-US" dirty="0" smtClean="0"/>
              <a:t> Law</a:t>
            </a:r>
            <a:endParaRPr lang="en-US" dirty="0"/>
          </a:p>
        </p:txBody>
      </p:sp>
      <p:sp>
        <p:nvSpPr>
          <p:cNvPr id="3" name="Content Placeholder 2"/>
          <p:cNvSpPr>
            <a:spLocks noGrp="1"/>
          </p:cNvSpPr>
          <p:nvPr>
            <p:ph idx="1"/>
          </p:nvPr>
        </p:nvSpPr>
        <p:spPr>
          <a:xfrm>
            <a:off x="685800" y="1600200"/>
            <a:ext cx="7772400" cy="4114800"/>
          </a:xfrm>
        </p:spPr>
        <p:txBody>
          <a:bodyPr/>
          <a:lstStyle/>
          <a:p>
            <a:pPr>
              <a:lnSpc>
                <a:spcPct val="90000"/>
              </a:lnSpc>
            </a:pPr>
            <a:r>
              <a:rPr lang="en-US" dirty="0" smtClean="0"/>
              <a:t>The acceleration of an object is directly proportional to the net force acting on it inversely to the mass of the object.</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lvl="1">
              <a:lnSpc>
                <a:spcPct val="90000"/>
              </a:lnSpc>
            </a:pPr>
            <a:r>
              <a:rPr lang="en-US" dirty="0" smtClean="0"/>
              <a:t>Net Forces can be balanced or unbalanced</a:t>
            </a:r>
          </a:p>
          <a:p>
            <a:endParaRPr lang="en-US" dirty="0"/>
          </a:p>
        </p:txBody>
      </p:sp>
      <p:sp>
        <p:nvSpPr>
          <p:cNvPr id="4" name="Rectangle 3"/>
          <p:cNvSpPr/>
          <p:nvPr/>
        </p:nvSpPr>
        <p:spPr>
          <a:xfrm>
            <a:off x="2286000" y="1983989"/>
            <a:ext cx="4572000" cy="341632"/>
          </a:xfrm>
          <a:prstGeom prst="rect">
            <a:avLst/>
          </a:prstGeom>
        </p:spPr>
        <p:txBody>
          <a:bodyPr>
            <a:spAutoFit/>
          </a:bodyPr>
          <a:lstStyle/>
          <a:p>
            <a:pPr>
              <a:lnSpc>
                <a:spcPct val="90000"/>
              </a:lnSpc>
            </a:pPr>
            <a:endParaRPr lang="en-US" dirty="0"/>
          </a:p>
        </p:txBody>
      </p:sp>
      <p:pic>
        <p:nvPicPr>
          <p:cNvPr id="8" name="Picture 7" descr="wall.bmp"/>
          <p:cNvPicPr>
            <a:picLocks noChangeAspect="1"/>
          </p:cNvPicPr>
          <p:nvPr/>
        </p:nvPicPr>
        <p:blipFill>
          <a:blip r:embed="rId3"/>
          <a:stretch>
            <a:fillRect/>
          </a:stretch>
        </p:blipFill>
        <p:spPr>
          <a:xfrm>
            <a:off x="2209800" y="3048000"/>
            <a:ext cx="2514600" cy="1995964"/>
          </a:xfrm>
          <a:prstGeom prst="rect">
            <a:avLst/>
          </a:prstGeom>
        </p:spPr>
      </p:pic>
      <p:pic>
        <p:nvPicPr>
          <p:cNvPr id="7" name="Picture 4" descr="22855476"/>
          <p:cNvPicPr>
            <a:picLocks noChangeAspect="1" noChangeArrowheads="1"/>
          </p:cNvPicPr>
          <p:nvPr/>
        </p:nvPicPr>
        <p:blipFill>
          <a:blip r:embed="rId4"/>
          <a:srcRect/>
          <a:stretch>
            <a:fillRect/>
          </a:stretch>
        </p:blipFill>
        <p:spPr bwMode="auto">
          <a:xfrm>
            <a:off x="5029200" y="3124200"/>
            <a:ext cx="2819400" cy="18827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smtClean="0"/>
              <a:t>F = ma</a:t>
            </a:r>
            <a:endParaRPr lang="en-US" dirty="0"/>
          </a:p>
        </p:txBody>
      </p:sp>
      <p:sp>
        <p:nvSpPr>
          <p:cNvPr id="2" name="Content Placeholder 1"/>
          <p:cNvSpPr>
            <a:spLocks noGrp="1"/>
          </p:cNvSpPr>
          <p:nvPr>
            <p:ph idx="1"/>
          </p:nvPr>
        </p:nvSpPr>
        <p:spPr>
          <a:xfrm>
            <a:off x="685800" y="1524000"/>
            <a:ext cx="7772400" cy="4114800"/>
          </a:xfrm>
        </p:spPr>
        <p:txBody>
          <a:bodyPr/>
          <a:lstStyle/>
          <a:p>
            <a:r>
              <a:rPr lang="en-US" dirty="0" smtClean="0"/>
              <a:t>Force equals mass X acceleration</a:t>
            </a:r>
          </a:p>
          <a:p>
            <a:endParaRPr lang="en-US" dirty="0" smtClean="0"/>
          </a:p>
          <a:p>
            <a:pPr>
              <a:lnSpc>
                <a:spcPct val="90000"/>
              </a:lnSpc>
            </a:pPr>
            <a:r>
              <a:rPr lang="en-US" dirty="0" smtClean="0"/>
              <a:t>Acceleration is change in velocity over time</a:t>
            </a:r>
          </a:p>
          <a:p>
            <a:pPr>
              <a:lnSpc>
                <a:spcPct val="90000"/>
              </a:lnSpc>
            </a:pPr>
            <a:endParaRPr lang="en-US" dirty="0" smtClean="0"/>
          </a:p>
          <a:p>
            <a:pPr>
              <a:lnSpc>
                <a:spcPct val="90000"/>
              </a:lnSpc>
            </a:pPr>
            <a:r>
              <a:rPr lang="en-US" dirty="0" smtClean="0"/>
              <a:t>There are three ways to accelerate:  </a:t>
            </a:r>
          </a:p>
          <a:p>
            <a:pPr lvl="2">
              <a:lnSpc>
                <a:spcPct val="90000"/>
              </a:lnSpc>
            </a:pPr>
            <a:r>
              <a:rPr lang="en-US" dirty="0" smtClean="0"/>
              <a:t>speed up</a:t>
            </a:r>
          </a:p>
          <a:p>
            <a:pPr lvl="2">
              <a:lnSpc>
                <a:spcPct val="90000"/>
              </a:lnSpc>
            </a:pPr>
            <a:r>
              <a:rPr lang="en-US" dirty="0" smtClean="0"/>
              <a:t>slow down </a:t>
            </a:r>
          </a:p>
          <a:p>
            <a:pPr lvl="2">
              <a:lnSpc>
                <a:spcPct val="90000"/>
              </a:lnSpc>
            </a:pPr>
            <a:r>
              <a:rPr lang="en-US" dirty="0" smtClean="0"/>
              <a:t>change direction</a:t>
            </a:r>
            <a:endParaRPr lang="en-US" dirty="0"/>
          </a:p>
        </p:txBody>
      </p:sp>
      <p:sp>
        <p:nvSpPr>
          <p:cNvPr id="4" name="TextBox 3"/>
          <p:cNvSpPr txBox="1"/>
          <p:nvPr/>
        </p:nvSpPr>
        <p:spPr>
          <a:xfrm>
            <a:off x="4876800" y="4343400"/>
            <a:ext cx="4091125" cy="22652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en-US" sz="1400" dirty="0" smtClean="0"/>
              <a:t>A motorist wishes to travel 40 kilometers at an average speed of 40 km/hr.  During the first 20 km, an average speed of 40 km/hr is maintained.  During the next 10 km, however, the motorist goofs off and averages only 20 km/hr.  To drive the last 10 km and average 40 km/hr, the motorist must drive:</a:t>
            </a:r>
          </a:p>
          <a:p>
            <a:pPr>
              <a:lnSpc>
                <a:spcPct val="80000"/>
              </a:lnSpc>
            </a:pPr>
            <a:endParaRPr lang="en-US" sz="1400" dirty="0" smtClean="0"/>
          </a:p>
          <a:p>
            <a:pPr>
              <a:lnSpc>
                <a:spcPct val="80000"/>
              </a:lnSpc>
              <a:buFontTx/>
              <a:buNone/>
            </a:pPr>
            <a:r>
              <a:rPr lang="en-US" sz="1400" dirty="0" smtClean="0"/>
              <a:t>	a)  60 km/hr		c) 90 km/hr</a:t>
            </a:r>
          </a:p>
          <a:p>
            <a:pPr>
              <a:lnSpc>
                <a:spcPct val="80000"/>
              </a:lnSpc>
            </a:pPr>
            <a:endParaRPr lang="en-US" sz="1400" dirty="0" smtClean="0"/>
          </a:p>
          <a:p>
            <a:pPr>
              <a:lnSpc>
                <a:spcPct val="80000"/>
              </a:lnSpc>
              <a:buFontTx/>
              <a:buNone/>
            </a:pPr>
            <a:r>
              <a:rPr lang="en-US" sz="1400" dirty="0" smtClean="0"/>
              <a:t>	b)  80 km/hr		d) faster than 			    	     light</a:t>
            </a:r>
          </a:p>
          <a:p>
            <a:endParaRPr lang="en-US" dirty="0"/>
          </a:p>
        </p:txBody>
      </p:sp>
      <p:pic>
        <p:nvPicPr>
          <p:cNvPr id="5" name="Picture 4" descr="j0212957"/>
          <p:cNvPicPr>
            <a:picLocks noChangeAspect="1" noChangeArrowheads="1"/>
          </p:cNvPicPr>
          <p:nvPr/>
        </p:nvPicPr>
        <p:blipFill>
          <a:blip r:embed="rId3"/>
          <a:srcRect/>
          <a:stretch>
            <a:fillRect/>
          </a:stretch>
        </p:blipFill>
        <p:spPr bwMode="auto">
          <a:xfrm flipH="1">
            <a:off x="3581400" y="5334000"/>
            <a:ext cx="1830388" cy="1149350"/>
          </a:xfrm>
          <a:prstGeom prst="rect">
            <a:avLst/>
          </a:prstGeom>
          <a:noFill/>
          <a:ln w="9525">
            <a:noFill/>
            <a:miter lim="800000"/>
            <a:headEnd/>
            <a:tailEnd/>
          </a:ln>
        </p:spPr>
      </p:pic>
      <p:pic>
        <p:nvPicPr>
          <p:cNvPr id="6" name="Picture 5" descr="j0212957"/>
          <p:cNvPicPr>
            <a:picLocks noChangeAspect="1" noChangeArrowheads="1"/>
          </p:cNvPicPr>
          <p:nvPr/>
        </p:nvPicPr>
        <p:blipFill>
          <a:blip r:embed="rId3"/>
          <a:srcRect/>
          <a:stretch>
            <a:fillRect/>
          </a:stretch>
        </p:blipFill>
        <p:spPr bwMode="auto">
          <a:xfrm>
            <a:off x="6934200" y="152400"/>
            <a:ext cx="1828800" cy="11493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152400"/>
            <a:ext cx="7772400" cy="1143000"/>
          </a:xfrm>
        </p:spPr>
        <p:txBody>
          <a:bodyPr/>
          <a:lstStyle/>
          <a:p>
            <a:r>
              <a:rPr lang="en-US" dirty="0"/>
              <a:t>Acceleration Problems</a:t>
            </a:r>
          </a:p>
        </p:txBody>
      </p:sp>
      <p:sp>
        <p:nvSpPr>
          <p:cNvPr id="89091" name="Rectangle 3"/>
          <p:cNvSpPr>
            <a:spLocks noGrp="1" noChangeArrowheads="1"/>
          </p:cNvSpPr>
          <p:nvPr>
            <p:ph type="body" idx="1"/>
          </p:nvPr>
        </p:nvSpPr>
        <p:spPr>
          <a:xfrm>
            <a:off x="381000" y="1600200"/>
            <a:ext cx="8382000" cy="4800600"/>
          </a:xfrm>
        </p:spPr>
        <p:txBody>
          <a:bodyPr/>
          <a:lstStyle/>
          <a:p>
            <a:pPr>
              <a:lnSpc>
                <a:spcPct val="90000"/>
              </a:lnSpc>
            </a:pPr>
            <a:r>
              <a:rPr lang="en-US" sz="2400"/>
              <a:t>Roller Coaster Physics</a:t>
            </a:r>
          </a:p>
          <a:p>
            <a:pPr lvl="1">
              <a:lnSpc>
                <a:spcPct val="90000"/>
              </a:lnSpc>
            </a:pPr>
            <a:r>
              <a:rPr lang="en-US" sz="2000"/>
              <a:t>Where is the greatest thrill on a roller </a:t>
            </a:r>
          </a:p>
          <a:p>
            <a:pPr lvl="1">
              <a:lnSpc>
                <a:spcPct val="90000"/>
              </a:lnSpc>
              <a:buFontTx/>
              <a:buNone/>
            </a:pPr>
            <a:r>
              <a:rPr lang="en-US" sz="2000"/>
              <a:t>    coaster?</a:t>
            </a:r>
          </a:p>
          <a:p>
            <a:pPr lvl="1">
              <a:lnSpc>
                <a:spcPct val="90000"/>
              </a:lnSpc>
            </a:pPr>
            <a:r>
              <a:rPr lang="en-US" sz="2000"/>
              <a:t>Why?</a:t>
            </a:r>
          </a:p>
          <a:p>
            <a:pPr>
              <a:lnSpc>
                <a:spcPct val="90000"/>
              </a:lnSpc>
            </a:pPr>
            <a:endParaRPr lang="en-US" sz="2400"/>
          </a:p>
          <a:p>
            <a:pPr>
              <a:lnSpc>
                <a:spcPct val="90000"/>
              </a:lnSpc>
            </a:pPr>
            <a:r>
              <a:rPr lang="en-US" sz="2400"/>
              <a:t>Which Lane?</a:t>
            </a:r>
          </a:p>
          <a:p>
            <a:pPr lvl="1">
              <a:lnSpc>
                <a:spcPct val="90000"/>
              </a:lnSpc>
            </a:pPr>
            <a:r>
              <a:rPr lang="en-US" sz="2000"/>
              <a:t>Why is a race on a straight track faster than one the same distance on a curved track?  Why is there an advantage to running in the outside lane?</a:t>
            </a:r>
          </a:p>
          <a:p>
            <a:pPr lvl="1">
              <a:lnSpc>
                <a:spcPct val="90000"/>
              </a:lnSpc>
            </a:pPr>
            <a:endParaRPr lang="en-US" sz="2000"/>
          </a:p>
          <a:p>
            <a:pPr>
              <a:lnSpc>
                <a:spcPct val="90000"/>
              </a:lnSpc>
            </a:pPr>
            <a:r>
              <a:rPr lang="en-US" sz="2400"/>
              <a:t>Run or Walk in the Rain?</a:t>
            </a:r>
          </a:p>
          <a:p>
            <a:pPr lvl="1">
              <a:lnSpc>
                <a:spcPct val="90000"/>
              </a:lnSpc>
            </a:pPr>
            <a:r>
              <a:rPr lang="en-US" sz="2000"/>
              <a:t>Should you run or walk when crossing </a:t>
            </a:r>
          </a:p>
          <a:p>
            <a:pPr lvl="1">
              <a:lnSpc>
                <a:spcPct val="90000"/>
              </a:lnSpc>
              <a:buFontTx/>
              <a:buNone/>
            </a:pPr>
            <a:r>
              <a:rPr lang="en-US" sz="2000"/>
              <a:t>    a street in the rain without an umbrella?</a:t>
            </a:r>
          </a:p>
          <a:p>
            <a:endParaRPr lang="en-US"/>
          </a:p>
        </p:txBody>
      </p:sp>
      <p:pic>
        <p:nvPicPr>
          <p:cNvPr id="89094" name="Picture 4" descr="fig1"/>
          <p:cNvPicPr>
            <a:picLocks noChangeAspect="1" noChangeArrowheads="1"/>
          </p:cNvPicPr>
          <p:nvPr/>
        </p:nvPicPr>
        <p:blipFill>
          <a:blip r:embed="rId3"/>
          <a:srcRect/>
          <a:stretch>
            <a:fillRect/>
          </a:stretch>
        </p:blipFill>
        <p:spPr bwMode="auto">
          <a:xfrm>
            <a:off x="5638800" y="1676400"/>
            <a:ext cx="1522413" cy="1828800"/>
          </a:xfrm>
          <a:prstGeom prst="rect">
            <a:avLst/>
          </a:prstGeom>
          <a:noFill/>
          <a:ln w="9525">
            <a:noFill/>
            <a:miter lim="800000"/>
            <a:headEnd/>
            <a:tailEnd/>
          </a:ln>
        </p:spPr>
      </p:pic>
      <p:pic>
        <p:nvPicPr>
          <p:cNvPr id="89095" name="Picture 5" descr="fleshman032105"/>
          <p:cNvPicPr>
            <a:picLocks noChangeAspect="1" noChangeArrowheads="1"/>
          </p:cNvPicPr>
          <p:nvPr/>
        </p:nvPicPr>
        <p:blipFill>
          <a:blip r:embed="rId4"/>
          <a:srcRect/>
          <a:stretch>
            <a:fillRect/>
          </a:stretch>
        </p:blipFill>
        <p:spPr bwMode="auto">
          <a:xfrm>
            <a:off x="7467600" y="1600200"/>
            <a:ext cx="1320800" cy="1981200"/>
          </a:xfrm>
          <a:prstGeom prst="rect">
            <a:avLst/>
          </a:prstGeom>
          <a:noFill/>
          <a:ln w="9525">
            <a:noFill/>
            <a:miter lim="800000"/>
            <a:headEnd/>
            <a:tailEnd/>
          </a:ln>
        </p:spPr>
      </p:pic>
      <p:pic>
        <p:nvPicPr>
          <p:cNvPr id="89096" name="Picture 6" descr="image"/>
          <p:cNvPicPr>
            <a:picLocks noChangeAspect="1" noChangeArrowheads="1"/>
          </p:cNvPicPr>
          <p:nvPr/>
        </p:nvPicPr>
        <p:blipFill>
          <a:blip r:embed="rId5"/>
          <a:srcRect/>
          <a:stretch>
            <a:fillRect/>
          </a:stretch>
        </p:blipFill>
        <p:spPr bwMode="auto">
          <a:xfrm>
            <a:off x="6629400" y="4495800"/>
            <a:ext cx="1566863" cy="20669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earthscrust">
  <a:themeElements>
    <a:clrScheme name="Construction design template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fontScheme name="Construction design templat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struction design template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
      <a:clrScheme name="Construction design template 2">
        <a:dk1>
          <a:srgbClr val="333333"/>
        </a:dk1>
        <a:lt1>
          <a:srgbClr val="FFFFFF"/>
        </a:lt1>
        <a:dk2>
          <a:srgbClr val="B75E31"/>
        </a:dk2>
        <a:lt2>
          <a:srgbClr val="463828"/>
        </a:lt2>
        <a:accent1>
          <a:srgbClr val="E09F98"/>
        </a:accent1>
        <a:accent2>
          <a:srgbClr val="969696"/>
        </a:accent2>
        <a:accent3>
          <a:srgbClr val="FFFFFF"/>
        </a:accent3>
        <a:accent4>
          <a:srgbClr val="2A2A2A"/>
        </a:accent4>
        <a:accent5>
          <a:srgbClr val="EDCDCA"/>
        </a:accent5>
        <a:accent6>
          <a:srgbClr val="878787"/>
        </a:accent6>
        <a:hlink>
          <a:srgbClr val="CDC0A5"/>
        </a:hlink>
        <a:folHlink>
          <a:srgbClr val="E4D8CA"/>
        </a:folHlink>
      </a:clrScheme>
      <a:clrMap bg1="lt1" tx1="dk1" bg2="lt2" tx2="dk2" accent1="accent1" accent2="accent2" accent3="accent3" accent4="accent4" accent5="accent5" accent6="accent6" hlink="hlink" folHlink="folHlink"/>
    </a:extraClrScheme>
    <a:extraClrScheme>
      <a:clrScheme name="Construction design template 3">
        <a:dk1>
          <a:srgbClr val="333333"/>
        </a:dk1>
        <a:lt1>
          <a:srgbClr val="FFFFFF"/>
        </a:lt1>
        <a:dk2>
          <a:srgbClr val="4D4D4D"/>
        </a:dk2>
        <a:lt2>
          <a:srgbClr val="000000"/>
        </a:lt2>
        <a:accent1>
          <a:srgbClr val="C0C0C0"/>
        </a:accent1>
        <a:accent2>
          <a:srgbClr val="969696"/>
        </a:accent2>
        <a:accent3>
          <a:srgbClr val="FFFFFF"/>
        </a:accent3>
        <a:accent4>
          <a:srgbClr val="2A2A2A"/>
        </a:accent4>
        <a:accent5>
          <a:srgbClr val="DCDCDC"/>
        </a:accent5>
        <a:accent6>
          <a:srgbClr val="878787"/>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Construction design template 4">
        <a:dk1>
          <a:srgbClr val="000000"/>
        </a:dk1>
        <a:lt1>
          <a:srgbClr val="EAE8E2"/>
        </a:lt1>
        <a:dk2>
          <a:srgbClr val="783A34"/>
        </a:dk2>
        <a:lt2>
          <a:srgbClr val="FFCC99"/>
        </a:lt2>
        <a:accent1>
          <a:srgbClr val="83AAAD"/>
        </a:accent1>
        <a:accent2>
          <a:srgbClr val="C09F8E"/>
        </a:accent2>
        <a:accent3>
          <a:srgbClr val="BEAEAE"/>
        </a:accent3>
        <a:accent4>
          <a:srgbClr val="C8C6C1"/>
        </a:accent4>
        <a:accent5>
          <a:srgbClr val="C1D2D3"/>
        </a:accent5>
        <a:accent6>
          <a:srgbClr val="AE9080"/>
        </a:accent6>
        <a:hlink>
          <a:srgbClr val="766758"/>
        </a:hlink>
        <a:folHlink>
          <a:srgbClr val="A06766"/>
        </a:folHlink>
      </a:clrScheme>
      <a:clrMap bg1="dk2" tx1="lt1" bg2="dk1" tx2="lt2" accent1="accent1" accent2="accent2" accent3="accent3" accent4="accent4" accent5="accent5" accent6="accent6" hlink="hlink" folHlink="folHlink"/>
    </a:extraClrScheme>
    <a:extraClrScheme>
      <a:clrScheme name="Construction design template 5">
        <a:dk1>
          <a:srgbClr val="000000"/>
        </a:dk1>
        <a:lt1>
          <a:srgbClr val="EAE8E2"/>
        </a:lt1>
        <a:dk2>
          <a:srgbClr val="246C76"/>
        </a:dk2>
        <a:lt2>
          <a:srgbClr val="FFCC99"/>
        </a:lt2>
        <a:accent1>
          <a:srgbClr val="E09850"/>
        </a:accent1>
        <a:accent2>
          <a:srgbClr val="99AEB5"/>
        </a:accent2>
        <a:accent3>
          <a:srgbClr val="ACBABD"/>
        </a:accent3>
        <a:accent4>
          <a:srgbClr val="C8C6C1"/>
        </a:accent4>
        <a:accent5>
          <a:srgbClr val="EDCAB3"/>
        </a:accent5>
        <a:accent6>
          <a:srgbClr val="8A9DA4"/>
        </a:accent6>
        <a:hlink>
          <a:srgbClr val="70AFBC"/>
        </a:hlink>
        <a:folHlink>
          <a:srgbClr val="72919C"/>
        </a:folHlink>
      </a:clrScheme>
      <a:clrMap bg1="dk2" tx1="lt1" bg2="dk1" tx2="lt2" accent1="accent1" accent2="accent2" accent3="accent3" accent4="accent4" accent5="accent5" accent6="accent6" hlink="hlink" folHlink="folHlink"/>
    </a:extraClrScheme>
    <a:extraClrScheme>
      <a:clrScheme name="Construction design template 6">
        <a:dk1>
          <a:srgbClr val="000000"/>
        </a:dk1>
        <a:lt1>
          <a:srgbClr val="EAE8E2"/>
        </a:lt1>
        <a:dk2>
          <a:srgbClr val="50627C"/>
        </a:dk2>
        <a:lt2>
          <a:srgbClr val="FFCC00"/>
        </a:lt2>
        <a:accent1>
          <a:srgbClr val="87B3BD"/>
        </a:accent1>
        <a:accent2>
          <a:srgbClr val="AFAA9F"/>
        </a:accent2>
        <a:accent3>
          <a:srgbClr val="B3B7BF"/>
        </a:accent3>
        <a:accent4>
          <a:srgbClr val="C8C6C1"/>
        </a:accent4>
        <a:accent5>
          <a:srgbClr val="C3D6DB"/>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earthscrust</Template>
  <TotalTime>257</TotalTime>
  <Words>2402</Words>
  <Application>Microsoft Office PowerPoint</Application>
  <PresentationFormat>On-screen Show (4:3)</PresentationFormat>
  <Paragraphs>598</Paragraphs>
  <Slides>52</Slides>
  <Notes>47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earthscrust</vt:lpstr>
      <vt:lpstr>NS3310 – Physical Science Studies</vt:lpstr>
      <vt:lpstr>Rube Goldberg Machine Competition</vt:lpstr>
      <vt:lpstr>Physics Questions</vt:lpstr>
      <vt:lpstr>Newton’s 1st Law</vt:lpstr>
      <vt:lpstr>Mass Corresponds to Inertia</vt:lpstr>
      <vt:lpstr>Space-Time</vt:lpstr>
      <vt:lpstr>Newton’s 2nd Law</vt:lpstr>
      <vt:lpstr>F = ma</vt:lpstr>
      <vt:lpstr>Acceleration Problems</vt:lpstr>
      <vt:lpstr>Momentum</vt:lpstr>
      <vt:lpstr>Momentum Problems</vt:lpstr>
      <vt:lpstr>Impulse</vt:lpstr>
      <vt:lpstr>Newton’s 3rd Law</vt:lpstr>
      <vt:lpstr>A Couple of Forces Worth Special Attention</vt:lpstr>
      <vt:lpstr>Inertia is independent of gravity (Weight is the Force of Gravity on Mass)</vt:lpstr>
      <vt:lpstr>Projectile Motion </vt:lpstr>
      <vt:lpstr>Key Concepts </vt:lpstr>
      <vt:lpstr>Geoblocks</vt:lpstr>
      <vt:lpstr>Questions Plate Tectonics Answers</vt:lpstr>
      <vt:lpstr>Plate Tectonics</vt:lpstr>
      <vt:lpstr>Plate Tectonics</vt:lpstr>
      <vt:lpstr>The Structure of the Earth</vt:lpstr>
      <vt:lpstr>Divergent Plate Boundaries</vt:lpstr>
      <vt:lpstr>Convergent Plate Boundaries </vt:lpstr>
      <vt:lpstr>Transform Boundaries</vt:lpstr>
      <vt:lpstr>Hot Spots</vt:lpstr>
      <vt:lpstr>Key Concepts</vt:lpstr>
      <vt:lpstr>Egg Drop</vt:lpstr>
      <vt:lpstr>Energy</vt:lpstr>
      <vt:lpstr>Forms of Energy</vt:lpstr>
      <vt:lpstr>Energy Conversion</vt:lpstr>
      <vt:lpstr>Sources of Energy</vt:lpstr>
      <vt:lpstr>An Interesting Problem</vt:lpstr>
      <vt:lpstr>Slide 34</vt:lpstr>
      <vt:lpstr>Earthquake Table</vt:lpstr>
      <vt:lpstr>Remember - Tectonic Forces </vt:lpstr>
      <vt:lpstr>Types of Volcanoes</vt:lpstr>
      <vt:lpstr>Types of Volcanoes </vt:lpstr>
      <vt:lpstr>How Dangerous are Volcanoes?</vt:lpstr>
      <vt:lpstr>Earth Quakes</vt:lpstr>
      <vt:lpstr>Type of Faults </vt:lpstr>
      <vt:lpstr>Folding</vt:lpstr>
      <vt:lpstr>Intrusions</vt:lpstr>
      <vt:lpstr>Key Concepts</vt:lpstr>
      <vt:lpstr>Cartoon Laws of Physics</vt:lpstr>
      <vt:lpstr>Remember</vt:lpstr>
      <vt:lpstr>Work</vt:lpstr>
      <vt:lpstr>Power</vt:lpstr>
      <vt:lpstr>Work Problems</vt:lpstr>
      <vt:lpstr>Simple Machines</vt:lpstr>
      <vt:lpstr>Fun with Physics</vt:lpstr>
      <vt:lpstr>Key Concepts</vt:lpstr>
    </vt:vector>
  </TitlesOfParts>
  <Company>UHD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NS3310 – Physical Science Studies</dc:title>
  <dc:creator>hogeb</dc:creator>
  <cp:lastModifiedBy>hogeb</cp:lastModifiedBy>
  <cp:revision>63</cp:revision>
  <dcterms:created xsi:type="dcterms:W3CDTF">2009-02-13T20:14:15Z</dcterms:created>
  <dcterms:modified xsi:type="dcterms:W3CDTF">2010-01-11T21:01:39Z</dcterms:modified>
</cp:coreProperties>
</file>