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30DBC-0A6A-4AAB-80D0-E368DB96835A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550C6-5588-47F1-A73C-3408098B8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550C6-5588-47F1-A73C-3408098B883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550C6-5588-47F1-A73C-3408098B883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550C6-5588-47F1-A73C-3408098B883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550C6-5588-47F1-A73C-3408098B883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550C6-5588-47F1-A73C-3408098B883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550C6-5588-47F1-A73C-3408098B883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550C6-5588-47F1-A73C-3408098B883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550C6-5588-47F1-A73C-3408098B883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550C6-5588-47F1-A73C-3408098B883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A17F-99C0-4FD0-A215-E743AA5B4E3E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A8E2-8D90-4A81-8B9E-66021B37E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A17F-99C0-4FD0-A215-E743AA5B4E3E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A8E2-8D90-4A81-8B9E-66021B37E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A17F-99C0-4FD0-A215-E743AA5B4E3E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A8E2-8D90-4A81-8B9E-66021B37E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A17F-99C0-4FD0-A215-E743AA5B4E3E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A8E2-8D90-4A81-8B9E-66021B37E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A17F-99C0-4FD0-A215-E743AA5B4E3E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A8E2-8D90-4A81-8B9E-66021B37E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A17F-99C0-4FD0-A215-E743AA5B4E3E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A8E2-8D90-4A81-8B9E-66021B37E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A17F-99C0-4FD0-A215-E743AA5B4E3E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A8E2-8D90-4A81-8B9E-66021B37E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A17F-99C0-4FD0-A215-E743AA5B4E3E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A8E2-8D90-4A81-8B9E-66021B37E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A17F-99C0-4FD0-A215-E743AA5B4E3E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A8E2-8D90-4A81-8B9E-66021B37E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A17F-99C0-4FD0-A215-E743AA5B4E3E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A8E2-8D90-4A81-8B9E-66021B37E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A17F-99C0-4FD0-A215-E743AA5B4E3E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A8E2-8D90-4A81-8B9E-66021B37E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6">
              <a:lumMod val="50000"/>
              <a:alpha val="40000"/>
            </a:schemeClr>
          </a:solidFill>
          <a:effectLst>
            <a:outerShdw blurRad="76200" dist="38100" dir="2700000" algn="tl" rotWithShape="0">
              <a:schemeClr val="accent6">
                <a:lumMod val="20000"/>
                <a:lumOff val="8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accent6">
              <a:lumMod val="50000"/>
              <a:alpha val="40000"/>
            </a:schemeClr>
          </a:solidFill>
          <a:effectLst>
            <a:outerShdw blurRad="76200" dist="38100" dir="2700000" algn="tl" rotWithShape="0">
              <a:schemeClr val="accent6">
                <a:lumMod val="20000"/>
                <a:lumOff val="80000"/>
                <a:alpha val="5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solidFill>
            <a:schemeClr val="accent6">
              <a:lumMod val="50000"/>
              <a:alpha val="40000"/>
            </a:schemeClr>
          </a:solidFill>
          <a:effectLst>
            <a:outerShdw blurRad="76200" dist="38100" dir="2700000" algn="tl" rotWithShape="0">
              <a:schemeClr val="accent6">
                <a:lumMod val="20000"/>
                <a:lumOff val="80000"/>
                <a:alpha val="50000"/>
              </a:schemeClr>
            </a:outerShdw>
          </a:effectLst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8547A17F-99C0-4FD0-A215-E743AA5B4E3E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solidFill>
            <a:schemeClr val="accent6">
              <a:lumMod val="50000"/>
              <a:alpha val="40000"/>
            </a:schemeClr>
          </a:solidFill>
          <a:effectLst>
            <a:outerShdw blurRad="76200" dist="38100" dir="2700000" algn="tl" rotWithShape="0">
              <a:schemeClr val="accent6">
                <a:lumMod val="20000"/>
                <a:lumOff val="80000"/>
                <a:alpha val="50000"/>
              </a:schemeClr>
            </a:outerShdw>
          </a:effectLst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solidFill>
            <a:schemeClr val="accent6">
              <a:lumMod val="50000"/>
              <a:alpha val="40000"/>
            </a:schemeClr>
          </a:solidFill>
          <a:effectLst>
            <a:outerShdw blurRad="76200" dist="38100" dir="2700000" algn="tl" rotWithShape="0">
              <a:schemeClr val="accent6">
                <a:lumMod val="20000"/>
                <a:lumOff val="80000"/>
                <a:alpha val="50000"/>
              </a:schemeClr>
            </a:outerShdw>
          </a:effectLst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944AA8E2-8D90-4A81-8B9E-66021B37E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youtube.com/watch?v=f2XQ97XHjV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NS3310 – Physical Science Studies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Chemical Reactions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81600" cy="45259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Compounds can be formed through ionic or covalent bonding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Ionic bonds will break in water to form a solution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This can lead to reactions that rearrange ions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These types of reactions are called acid-base reactions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Covalent bonds will not dissolve in water, but can react chemically in oxidation-reduction reactions.</a:t>
            </a:r>
          </a:p>
        </p:txBody>
      </p:sp>
      <p:pic>
        <p:nvPicPr>
          <p:cNvPr id="5" name="Picture 4" descr="chem1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2057400"/>
            <a:ext cx="2971800" cy="36001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Kitchen </a:t>
            </a:r>
            <a:r>
              <a:rPr lang="en-US" dirty="0" smtClean="0"/>
              <a:t>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make </a:t>
            </a:r>
            <a:r>
              <a:rPr lang="en-US" dirty="0" err="1" smtClean="0"/>
              <a:t>Oobleck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Let’s make </a:t>
            </a:r>
            <a:r>
              <a:rPr lang="en-US" dirty="0" err="1" smtClean="0"/>
              <a:t>Gak</a:t>
            </a:r>
            <a:endParaRPr lang="en-US" dirty="0"/>
          </a:p>
        </p:txBody>
      </p:sp>
      <p:pic>
        <p:nvPicPr>
          <p:cNvPr id="1026" name="Picture 2" descr="http://www.misskonar.com/bartholomew_and_the_oobleck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2362200"/>
            <a:ext cx="2971318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How do chemical bonds form molecules?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What are ionic bonds?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What are covalent bonds?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How do compounds with each type of bond 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	behave?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What is a chemical reaction?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What are acid-base reactions?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What are oxidation-reduction reactions?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How can we keep track of the reactants and products in a chemical reaction?</a:t>
            </a:r>
          </a:p>
          <a:p>
            <a:endParaRPr lang="en-US" dirty="0"/>
          </a:p>
        </p:txBody>
      </p:sp>
      <p:pic>
        <p:nvPicPr>
          <p:cNvPr id="5" name="Picture 4" descr="chem1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1295400"/>
            <a:ext cx="3084587" cy="354893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Ionic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Covalent</a:t>
            </a:r>
            <a:endParaRPr lang="en-US" dirty="0"/>
          </a:p>
        </p:txBody>
      </p:sp>
      <p:pic>
        <p:nvPicPr>
          <p:cNvPr id="6" name="Picture 5" descr="salt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1676400"/>
            <a:ext cx="2286000" cy="2024743"/>
          </a:xfrm>
          <a:prstGeom prst="rect">
            <a:avLst/>
          </a:prstGeom>
        </p:spPr>
      </p:pic>
      <p:pic>
        <p:nvPicPr>
          <p:cNvPr id="7" name="Picture 6" descr="lewstrc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600" y="3810000"/>
            <a:ext cx="2825017" cy="28194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050" name="Picture 2" descr="http://www.mhhe.com/physsci/chemistry/chang7/esp/folder_structure/cr/m3/s3/assets/images/crm3s3_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38800" y="1752600"/>
            <a:ext cx="2638425" cy="1932075"/>
          </a:xfrm>
          <a:prstGeom prst="rect">
            <a:avLst/>
          </a:prstGeom>
          <a:noFill/>
        </p:spPr>
      </p:pic>
      <p:pic>
        <p:nvPicPr>
          <p:cNvPr id="9" name="Picture 8" descr="gcsechem_25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67400" y="3810000"/>
            <a:ext cx="2209800" cy="284400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Precipitation Reactions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Redox</a:t>
            </a:r>
            <a:r>
              <a:rPr lang="en-US" dirty="0" smtClean="0"/>
              <a:t> Reactions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Acid-Base Reactions</a:t>
            </a:r>
          </a:p>
        </p:txBody>
      </p:sp>
      <p:pic>
        <p:nvPicPr>
          <p:cNvPr id="5" name="Picture 4" descr="eq1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4291584"/>
            <a:ext cx="2645664" cy="1652016"/>
          </a:xfrm>
          <a:prstGeom prst="rect">
            <a:avLst/>
          </a:prstGeom>
        </p:spPr>
      </p:pic>
      <p:pic>
        <p:nvPicPr>
          <p:cNvPr id="21508" name="Picture 4" descr="http://www.reefkeeping.com/issues/2006-10/rhf/images/Clip000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6010656"/>
            <a:ext cx="3505200" cy="771144"/>
          </a:xfrm>
          <a:prstGeom prst="rect">
            <a:avLst/>
          </a:prstGeom>
          <a:noFill/>
        </p:spPr>
      </p:pic>
      <p:pic>
        <p:nvPicPr>
          <p:cNvPr id="21510" name="Picture 6" descr="http://quinton.pbwiki.com/f/textbookfig712edi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14800" y="1369535"/>
            <a:ext cx="4800600" cy="28214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Activation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Activation energy is often needed for a chemical reaction to occur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Catalyst</a:t>
            </a:r>
            <a:endParaRPr lang="en-US" dirty="0"/>
          </a:p>
        </p:txBody>
      </p:sp>
      <p:pic>
        <p:nvPicPr>
          <p:cNvPr id="4" name="Picture 3" descr="activati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2895600"/>
            <a:ext cx="5157439" cy="2819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Solvent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Solute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Water is the universal solvent</a:t>
            </a:r>
            <a:endParaRPr lang="en-US" dirty="0"/>
          </a:p>
        </p:txBody>
      </p:sp>
      <p:pic>
        <p:nvPicPr>
          <p:cNvPr id="4" name="Picture 4" descr="water%20solv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819400" y="1828800"/>
            <a:ext cx="3114675" cy="3090863"/>
          </a:xfrm>
          <a:prstGeom prst="rect">
            <a:avLst/>
          </a:prstGeom>
          <a:noFill/>
          <a:ln/>
        </p:spPr>
      </p:pic>
      <p:pic>
        <p:nvPicPr>
          <p:cNvPr id="5" name="Picture 4" descr="dipole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2133600"/>
            <a:ext cx="2133600" cy="250164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baseline="30000" dirty="0" smtClean="0"/>
              <a:t>+</a:t>
            </a:r>
            <a:r>
              <a:rPr lang="en-US" dirty="0" smtClean="0"/>
              <a:t> ion concentration</a:t>
            </a:r>
          </a:p>
          <a:p>
            <a:endParaRPr lang="en-US" dirty="0" smtClean="0"/>
          </a:p>
          <a:p>
            <a:r>
              <a:rPr lang="en-US" dirty="0" smtClean="0"/>
              <a:t>Buffer</a:t>
            </a:r>
          </a:p>
          <a:p>
            <a:endParaRPr lang="en-US" dirty="0" smtClean="0"/>
          </a:p>
          <a:p>
            <a:r>
              <a:rPr lang="en-US" dirty="0" smtClean="0"/>
              <a:t>Carbonate buffering system</a:t>
            </a:r>
          </a:p>
          <a:p>
            <a:pPr lvl="1"/>
            <a:r>
              <a:rPr lang="en-US" dirty="0" smtClean="0"/>
              <a:t>Ocean water</a:t>
            </a:r>
          </a:p>
          <a:p>
            <a:pPr lvl="1"/>
            <a:r>
              <a:rPr lang="en-US" dirty="0" smtClean="0"/>
              <a:t>blood</a:t>
            </a:r>
            <a:endParaRPr lang="en-US" dirty="0"/>
          </a:p>
        </p:txBody>
      </p:sp>
      <p:pic>
        <p:nvPicPr>
          <p:cNvPr id="25602" name="Picture 2" descr="http://www.phschool.com/atschool/science_activity_library/images/acids_and_bases_phsca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2209800"/>
            <a:ext cx="4381500" cy="172402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505200" y="4648200"/>
            <a:ext cx="4495800" cy="203132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CO</a:t>
            </a:r>
            <a:r>
              <a:rPr lang="en-US" baseline="-25000" dirty="0" smtClean="0"/>
              <a:t>2(gas)</a:t>
            </a:r>
            <a:r>
              <a:rPr lang="en-US" dirty="0" smtClean="0"/>
              <a:t> -&gt; CO</a:t>
            </a:r>
            <a:r>
              <a:rPr lang="en-US" baseline="-25000" dirty="0" smtClean="0"/>
              <a:t>2(aqueous)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(liquid)</a:t>
            </a:r>
            <a:r>
              <a:rPr lang="en-US" dirty="0" smtClean="0"/>
              <a:t> + CO</a:t>
            </a:r>
            <a:r>
              <a:rPr lang="en-US" baseline="-25000" dirty="0" smtClean="0"/>
              <a:t>2(aqueous)</a:t>
            </a:r>
            <a:r>
              <a:rPr lang="en-US" dirty="0" smtClean="0"/>
              <a:t> -&gt; H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3(aqueous)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3(aqueous)</a:t>
            </a:r>
            <a:r>
              <a:rPr lang="en-US" dirty="0" smtClean="0"/>
              <a:t> -&gt; 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r>
              <a:rPr lang="en-US" baseline="-25000" dirty="0" smtClean="0"/>
              <a:t>(aqueous)</a:t>
            </a:r>
            <a:r>
              <a:rPr lang="en-US" dirty="0" smtClean="0"/>
              <a:t> + H</a:t>
            </a:r>
            <a:r>
              <a:rPr lang="en-US" baseline="30000" dirty="0" smtClean="0"/>
              <a:t>+</a:t>
            </a:r>
            <a:r>
              <a:rPr lang="en-US" baseline="-25000" dirty="0" smtClean="0"/>
              <a:t>(aqueous)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r>
              <a:rPr lang="en-US" baseline="-25000" dirty="0" smtClean="0"/>
              <a:t>(aqueous)</a:t>
            </a:r>
            <a:r>
              <a:rPr lang="en-US" dirty="0" smtClean="0"/>
              <a:t> -&gt; 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2-</a:t>
            </a:r>
            <a:r>
              <a:rPr lang="en-US" baseline="-25000" dirty="0" smtClean="0"/>
              <a:t>(aqueous)</a:t>
            </a:r>
            <a:r>
              <a:rPr lang="en-US" dirty="0" smtClean="0"/>
              <a:t> + H</a:t>
            </a:r>
            <a:r>
              <a:rPr lang="en-US" baseline="30000" dirty="0" smtClean="0"/>
              <a:t>+</a:t>
            </a:r>
            <a:r>
              <a:rPr lang="en-US" baseline="-25000" dirty="0" smtClean="0"/>
              <a:t>(aqueous)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You Should Never Mix Ammonia and Bleach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b="1" dirty="0" smtClean="0"/>
              <a:t>Chlorine Gas (Cl2)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2(parts)</a:t>
            </a:r>
            <a:r>
              <a:rPr lang="en-US" dirty="0" err="1" smtClean="0"/>
              <a:t>NaOCl</a:t>
            </a:r>
            <a:r>
              <a:rPr lang="en-US" dirty="0" smtClean="0"/>
              <a:t> + 2NH3 --&gt; 2NaONH3 + Cl2.		</a:t>
            </a:r>
            <a:r>
              <a:rPr lang="en-US" b="1" dirty="0" smtClean="0"/>
              <a:t>(chlorine gas is toxic!)</a:t>
            </a:r>
          </a:p>
          <a:p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Nitrogen </a:t>
            </a:r>
            <a:r>
              <a:rPr lang="en-US" b="1" dirty="0" err="1" smtClean="0"/>
              <a:t>Trichloride</a:t>
            </a:r>
            <a:r>
              <a:rPr lang="en-US" b="1" dirty="0" smtClean="0"/>
              <a:t> (NCl3)			(NCl3 is explosive!)</a:t>
            </a:r>
          </a:p>
          <a:p>
            <a:endParaRPr lang="en-US" dirty="0" smtClean="0"/>
          </a:p>
          <a:p>
            <a:r>
              <a:rPr lang="en-US" dirty="0" smtClean="0"/>
              <a:t>3NaOCl + NH3 --&gt; 3NaOH + NCl3</a:t>
            </a:r>
          </a:p>
          <a:p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Hydrazine (N2H4)			(Hydrazine is rocket fuel!)</a:t>
            </a:r>
          </a:p>
          <a:p>
            <a:endParaRPr lang="en-US" dirty="0" smtClean="0"/>
          </a:p>
          <a:p>
            <a:r>
              <a:rPr lang="en-US" dirty="0" smtClean="0"/>
              <a:t>NH3 + </a:t>
            </a:r>
            <a:r>
              <a:rPr lang="en-US" dirty="0" err="1" smtClean="0"/>
              <a:t>NaOCl</a:t>
            </a:r>
            <a:r>
              <a:rPr lang="en-US" dirty="0" smtClean="0"/>
              <a:t> --&gt; </a:t>
            </a:r>
            <a:r>
              <a:rPr lang="en-US" dirty="0" err="1" smtClean="0"/>
              <a:t>NaOH</a:t>
            </a:r>
            <a:r>
              <a:rPr lang="en-US" dirty="0" smtClean="0"/>
              <a:t> + NH2Cl.</a:t>
            </a:r>
          </a:p>
          <a:p>
            <a:endParaRPr lang="en-US" dirty="0" smtClean="0"/>
          </a:p>
          <a:p>
            <a:r>
              <a:rPr lang="en-US" dirty="0" smtClean="0"/>
              <a:t>These two products then react with ammonia as follows:</a:t>
            </a:r>
          </a:p>
          <a:p>
            <a:endParaRPr lang="en-US" dirty="0" smtClean="0"/>
          </a:p>
          <a:p>
            <a:r>
              <a:rPr lang="en-US" dirty="0" smtClean="0"/>
              <a:t>NH3 + NH2Cl + </a:t>
            </a:r>
            <a:r>
              <a:rPr lang="en-US" dirty="0" err="1" smtClean="0"/>
              <a:t>NaOH</a:t>
            </a:r>
            <a:r>
              <a:rPr lang="en-US" dirty="0" smtClean="0"/>
              <a:t> --&gt;N2H4 + </a:t>
            </a:r>
            <a:r>
              <a:rPr lang="en-US" dirty="0" err="1" smtClean="0"/>
              <a:t>NaCl</a:t>
            </a:r>
            <a:r>
              <a:rPr lang="en-US" dirty="0" smtClean="0"/>
              <a:t> + H2O.</a:t>
            </a:r>
          </a:p>
          <a:p>
            <a:endParaRPr lang="en-US" dirty="0" smtClean="0"/>
          </a:p>
          <a:p>
            <a:r>
              <a:rPr lang="en-US" dirty="0" smtClean="0"/>
              <a:t>One last reaction occurs to </a:t>
            </a:r>
            <a:r>
              <a:rPr lang="en-US" dirty="0" err="1" smtClean="0"/>
              <a:t>stabilise</a:t>
            </a:r>
            <a:r>
              <a:rPr lang="en-US" dirty="0" smtClean="0"/>
              <a:t> the reagents:</a:t>
            </a:r>
          </a:p>
          <a:p>
            <a:endParaRPr lang="en-US" dirty="0" smtClean="0"/>
          </a:p>
          <a:p>
            <a:r>
              <a:rPr lang="en-US" dirty="0" smtClean="0"/>
              <a:t>2NH2Cl + N2H4 --&gt; 2 NH4Cl + N2.</a:t>
            </a:r>
          </a:p>
          <a:p>
            <a:endParaRPr lang="en-US" dirty="0"/>
          </a:p>
        </p:txBody>
      </p:sp>
      <p:pic>
        <p:nvPicPr>
          <p:cNvPr id="29700" name="Picture 4" descr="http://www.bosworth.com/upload/PRD_12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3886200"/>
            <a:ext cx="1905000" cy="2857500"/>
          </a:xfrm>
          <a:prstGeom prst="rect">
            <a:avLst/>
          </a:prstGeom>
          <a:noFill/>
        </p:spPr>
      </p:pic>
      <p:pic>
        <p:nvPicPr>
          <p:cNvPr id="29704" name="Picture 8" descr="http://www.timinganddelivery.com/wp-content/uploads/2007/10/windex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2800" y="4114800"/>
            <a:ext cx="1790700" cy="2381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ire Design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 Design Slide</Template>
  <TotalTime>72</TotalTime>
  <Words>211</Words>
  <Application>Microsoft Office PowerPoint</Application>
  <PresentationFormat>On-screen Show (4:3)</PresentationFormat>
  <Paragraphs>107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Fire Design Slide</vt:lpstr>
      <vt:lpstr>NS3310 – Physical Science Studies</vt:lpstr>
      <vt:lpstr>More Kitchen Chemistry</vt:lpstr>
      <vt:lpstr>Key Questions</vt:lpstr>
      <vt:lpstr>Chemical Bonds</vt:lpstr>
      <vt:lpstr>Chemical Reactions</vt:lpstr>
      <vt:lpstr>Activation Energy</vt:lpstr>
      <vt:lpstr>Solutions</vt:lpstr>
      <vt:lpstr>pH</vt:lpstr>
      <vt:lpstr>Why You Should Never Mix Ammonia and Bleach</vt:lpstr>
      <vt:lpstr>Key Concepts</vt:lpstr>
    </vt:vector>
  </TitlesOfParts>
  <Company>UHD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NS3310 – Physical Science Studies</dc:title>
  <dc:creator>hogeb</dc:creator>
  <cp:lastModifiedBy>hogeb</cp:lastModifiedBy>
  <cp:revision>19</cp:revision>
  <dcterms:created xsi:type="dcterms:W3CDTF">2008-12-15T20:07:17Z</dcterms:created>
  <dcterms:modified xsi:type="dcterms:W3CDTF">2010-01-11T22:08:46Z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TC300002151033</vt:lpwstr>
  </property>
</Properties>
</file>