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96" r:id="rId3"/>
    <p:sldId id="297" r:id="rId4"/>
    <p:sldId id="266" r:id="rId5"/>
    <p:sldId id="267" r:id="rId6"/>
    <p:sldId id="260" r:id="rId7"/>
    <p:sldId id="261" r:id="rId8"/>
    <p:sldId id="264" r:id="rId9"/>
    <p:sldId id="269" r:id="rId10"/>
    <p:sldId id="268" r:id="rId11"/>
    <p:sldId id="271" r:id="rId12"/>
    <p:sldId id="299" r:id="rId13"/>
    <p:sldId id="274" r:id="rId14"/>
    <p:sldId id="275" r:id="rId15"/>
    <p:sldId id="276" r:id="rId16"/>
    <p:sldId id="277" r:id="rId17"/>
    <p:sldId id="278" r:id="rId18"/>
    <p:sldId id="279" r:id="rId19"/>
    <p:sldId id="280" r:id="rId20"/>
    <p:sldId id="281" r:id="rId21"/>
    <p:sldId id="282" r:id="rId22"/>
    <p:sldId id="283" r:id="rId23"/>
    <p:sldId id="286" r:id="rId24"/>
    <p:sldId id="287" r:id="rId25"/>
    <p:sldId id="288" r:id="rId26"/>
    <p:sldId id="289" r:id="rId27"/>
    <p:sldId id="290" r:id="rId28"/>
    <p:sldId id="291" r:id="rId29"/>
    <p:sldId id="292" r:id="rId30"/>
    <p:sldId id="293" r:id="rId31"/>
    <p:sldId id="294" r:id="rId32"/>
    <p:sldId id="295" r:id="rId33"/>
    <p:sldId id="301" r:id="rId34"/>
    <p:sldId id="30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304800" y="5229225"/>
            <a:ext cx="7723188" cy="762000"/>
          </a:xfrm>
        </p:spPr>
        <p:txBody>
          <a:bodyPr anchor="b"/>
          <a:lstStyle>
            <a:lvl1pPr algn="l">
              <a:defRPr/>
            </a:lvl1pPr>
          </a:lstStyle>
          <a:p>
            <a:r>
              <a:rPr lang="en-US" smtClean="0"/>
              <a:t>Click to edit Master title style</a:t>
            </a:r>
            <a:endParaRPr lang="en-US"/>
          </a:p>
        </p:txBody>
      </p:sp>
      <p:sp>
        <p:nvSpPr>
          <p:cNvPr id="260099" name="Rectangle 3"/>
          <p:cNvSpPr>
            <a:spLocks noGrp="1" noChangeArrowheads="1"/>
          </p:cNvSpPr>
          <p:nvPr>
            <p:ph type="subTitle" idx="1"/>
          </p:nvPr>
        </p:nvSpPr>
        <p:spPr>
          <a:xfrm>
            <a:off x="304800" y="6021388"/>
            <a:ext cx="7723188" cy="792162"/>
          </a:xfrm>
        </p:spPr>
        <p:txBody>
          <a:bodyPr/>
          <a:lstStyle>
            <a:lvl1pPr marL="0" indent="0">
              <a:buFont typeface="Wingdings" pitchFamily="2" charset="2"/>
              <a:buNone/>
              <a:defRPr/>
            </a:lvl1pPr>
          </a:lstStyle>
          <a:p>
            <a:r>
              <a:rPr lang="en-US" smtClean="0"/>
              <a:t>Click to edit Master subtitle style</a:t>
            </a:r>
            <a:endParaRPr lang="en-US"/>
          </a:p>
        </p:txBody>
      </p:sp>
      <p:sp>
        <p:nvSpPr>
          <p:cNvPr id="260100" name="Rectangle 4"/>
          <p:cNvSpPr>
            <a:spLocks noGrp="1" noChangeArrowheads="1"/>
          </p:cNvSpPr>
          <p:nvPr>
            <p:ph type="dt" sz="quarter" idx="2"/>
          </p:nvPr>
        </p:nvSpPr>
        <p:spPr/>
        <p:txBody>
          <a:bodyPr/>
          <a:lstStyle>
            <a:lvl1pPr>
              <a:defRPr/>
            </a:lvl1pPr>
          </a:lstStyle>
          <a:p>
            <a:fld id="{5FF7CBE2-DB67-4E72-B590-C3F9278DFA13}" type="datetimeFigureOut">
              <a:rPr lang="en-US" smtClean="0"/>
              <a:pPr/>
              <a:t>1/12/2010</a:t>
            </a:fld>
            <a:endParaRPr lang="en-US"/>
          </a:p>
        </p:txBody>
      </p:sp>
      <p:sp>
        <p:nvSpPr>
          <p:cNvPr id="260101" name="Rectangle 5"/>
          <p:cNvSpPr>
            <a:spLocks noGrp="1" noChangeArrowheads="1"/>
          </p:cNvSpPr>
          <p:nvPr>
            <p:ph type="ftr" sz="quarter" idx="3"/>
          </p:nvPr>
        </p:nvSpPr>
        <p:spPr/>
        <p:txBody>
          <a:bodyPr/>
          <a:lstStyle>
            <a:lvl1pPr>
              <a:defRPr/>
            </a:lvl1pPr>
          </a:lstStyle>
          <a:p>
            <a:endParaRPr lang="en-US"/>
          </a:p>
        </p:txBody>
      </p:sp>
      <p:sp>
        <p:nvSpPr>
          <p:cNvPr id="260102" name="Rectangle 6"/>
          <p:cNvSpPr>
            <a:spLocks noGrp="1" noChangeArrowheads="1"/>
          </p:cNvSpPr>
          <p:nvPr>
            <p:ph type="sldNum" sz="quarter" idx="4"/>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33375"/>
            <a:ext cx="192405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33375"/>
            <a:ext cx="561975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905AB7E-F153-43C4-8C64-A3FAE37B87E4}"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FF7CBE2-DB67-4E72-B590-C3F9278DFA13}" type="datetimeFigureOut">
              <a:rPr lang="en-US" smtClean="0"/>
              <a:pPr/>
              <a:t>1/12/2010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D43CC3-EF13-47F7-86E2-89DE647D3A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762000" y="333375"/>
            <a:ext cx="7696200" cy="1066800"/>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59075" name="Rectangle 3"/>
          <p:cNvSpPr>
            <a:spLocks noGrp="1" noChangeArrowheads="1"/>
          </p:cNvSpPr>
          <p:nvPr>
            <p:ph type="body" idx="1"/>
          </p:nvPr>
        </p:nvSpPr>
        <p:spPr bwMode="auto">
          <a:xfrm>
            <a:off x="762000" y="1773238"/>
            <a:ext cx="7696200" cy="4751387"/>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9"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FF7CBE2-DB67-4E72-B590-C3F9278DFA13}" type="datetimeFigureOut">
              <a:rPr lang="en-US" smtClean="0"/>
              <a:pPr/>
              <a:t>1/12/2010</a:t>
            </a:fld>
            <a:endParaRPr lang="en-US"/>
          </a:p>
        </p:txBody>
      </p:sp>
      <p:sp>
        <p:nvSpPr>
          <p:cNvPr id="259080"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59081"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D43CC3-EF13-47F7-86E2-89DE647D3A34}"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ahoma" charset="0"/>
        </a:defRPr>
      </a:lvl2pPr>
      <a:lvl3pPr algn="ctr" rtl="0" eaLnBrk="1" fontAlgn="base" hangingPunct="1">
        <a:spcBef>
          <a:spcPct val="0"/>
        </a:spcBef>
        <a:spcAft>
          <a:spcPct val="0"/>
        </a:spcAft>
        <a:defRPr kumimoji="1" sz="4400">
          <a:solidFill>
            <a:schemeClr val="tx2"/>
          </a:solidFill>
          <a:latin typeface="Tahoma" charset="0"/>
        </a:defRPr>
      </a:lvl3pPr>
      <a:lvl4pPr algn="ctr" rtl="0" eaLnBrk="1" fontAlgn="base" hangingPunct="1">
        <a:spcBef>
          <a:spcPct val="0"/>
        </a:spcBef>
        <a:spcAft>
          <a:spcPct val="0"/>
        </a:spcAft>
        <a:defRPr kumimoji="1" sz="4400">
          <a:solidFill>
            <a:schemeClr val="tx2"/>
          </a:solidFill>
          <a:latin typeface="Tahoma" charset="0"/>
        </a:defRPr>
      </a:lvl4pPr>
      <a:lvl5pPr algn="ctr" rtl="0" eaLnBrk="1" fontAlgn="base" hangingPunct="1">
        <a:spcBef>
          <a:spcPct val="0"/>
        </a:spcBef>
        <a:spcAft>
          <a:spcPct val="0"/>
        </a:spcAft>
        <a:defRPr kumimoji="1" sz="4400">
          <a:solidFill>
            <a:schemeClr val="tx2"/>
          </a:solidFill>
          <a:latin typeface="Tahoma" charset="0"/>
        </a:defRPr>
      </a:lvl5pPr>
      <a:lvl6pPr marL="457200" algn="ctr" rtl="0" eaLnBrk="1" fontAlgn="base" hangingPunct="1">
        <a:spcBef>
          <a:spcPct val="0"/>
        </a:spcBef>
        <a:spcAft>
          <a:spcPct val="0"/>
        </a:spcAft>
        <a:defRPr kumimoji="1" sz="4400">
          <a:solidFill>
            <a:schemeClr val="tx2"/>
          </a:solidFill>
          <a:latin typeface="Tahoma" charset="0"/>
        </a:defRPr>
      </a:lvl6pPr>
      <a:lvl7pPr marL="914400" algn="ctr" rtl="0" eaLnBrk="1" fontAlgn="base" hangingPunct="1">
        <a:spcBef>
          <a:spcPct val="0"/>
        </a:spcBef>
        <a:spcAft>
          <a:spcPct val="0"/>
        </a:spcAft>
        <a:defRPr kumimoji="1" sz="4400">
          <a:solidFill>
            <a:schemeClr val="tx2"/>
          </a:solidFill>
          <a:latin typeface="Tahoma" charset="0"/>
        </a:defRPr>
      </a:lvl7pPr>
      <a:lvl8pPr marL="1371600" algn="ctr" rtl="0" eaLnBrk="1" fontAlgn="base" hangingPunct="1">
        <a:spcBef>
          <a:spcPct val="0"/>
        </a:spcBef>
        <a:spcAft>
          <a:spcPct val="0"/>
        </a:spcAft>
        <a:defRPr kumimoji="1" sz="4400">
          <a:solidFill>
            <a:schemeClr val="tx2"/>
          </a:solidFill>
          <a:latin typeface="Tahoma" charset="0"/>
        </a:defRPr>
      </a:lvl8pPr>
      <a:lvl9pPr marL="1828800" algn="ctr" rtl="0" eaLnBrk="1" fontAlgn="base" hangingPunct="1">
        <a:spcBef>
          <a:spcPct val="0"/>
        </a:spcBef>
        <a:spcAft>
          <a:spcPct val="0"/>
        </a:spcAft>
        <a:defRPr kumimoji="1" sz="4400">
          <a:solidFill>
            <a:schemeClr val="tx2"/>
          </a:solidFill>
          <a:latin typeface="Tahoma"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whrc.org/carbon/landuse.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whrc.org/resources/online_publications/warming_earth/references.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whrc.org/resources/online_publications/warming_earth/references.htm"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229225"/>
            <a:ext cx="8686800" cy="762000"/>
          </a:xfrm>
        </p:spPr>
        <p:txBody>
          <a:bodyPr/>
          <a:lstStyle/>
          <a:p>
            <a:r>
              <a:rPr lang="en-US" dirty="0" smtClean="0"/>
              <a:t>NS3310: Physical Science Studies</a:t>
            </a:r>
            <a:endParaRPr lang="en-US" dirty="0"/>
          </a:p>
        </p:txBody>
      </p:sp>
      <p:sp>
        <p:nvSpPr>
          <p:cNvPr id="3" name="Subtitle 2"/>
          <p:cNvSpPr>
            <a:spLocks noGrp="1"/>
          </p:cNvSpPr>
          <p:nvPr>
            <p:ph type="subTitle" idx="1"/>
          </p:nvPr>
        </p:nvSpPr>
        <p:spPr/>
        <p:txBody>
          <a:bodyPr/>
          <a:lstStyle/>
          <a:p>
            <a:r>
              <a:rPr lang="en-US" dirty="0" smtClean="0"/>
              <a:t>Dr. Hoge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Grp="1" noChangeArrowheads="1"/>
          </p:cNvSpPr>
          <p:nvPr>
            <p:ph type="title"/>
          </p:nvPr>
        </p:nvSpPr>
        <p:spPr>
          <a:xfrm>
            <a:off x="1370013" y="454025"/>
            <a:ext cx="7313612" cy="841375"/>
          </a:xfrm>
        </p:spPr>
        <p:txBody>
          <a:bodyPr/>
          <a:lstStyle/>
          <a:p>
            <a:r>
              <a:rPr lang="en-US" sz="3200" dirty="0" smtClean="0"/>
              <a:t>If CO2 emissions are stabilized at current levels:</a:t>
            </a:r>
            <a:endParaRPr lang="en-US" sz="3200" dirty="0"/>
          </a:p>
        </p:txBody>
      </p:sp>
      <p:sp>
        <p:nvSpPr>
          <p:cNvPr id="104451" name="Rectangle 3"/>
          <p:cNvSpPr>
            <a:spLocks noGrp="1" noChangeArrowheads="1"/>
          </p:cNvSpPr>
          <p:nvPr>
            <p:ph type="body" sz="half" idx="1"/>
          </p:nvPr>
        </p:nvSpPr>
        <p:spPr>
          <a:xfrm>
            <a:off x="1371600" y="1981200"/>
            <a:ext cx="3579813" cy="4114800"/>
          </a:xfrm>
        </p:spPr>
        <p:txBody>
          <a:bodyPr/>
          <a:lstStyle/>
          <a:p>
            <a:pPr>
              <a:lnSpc>
                <a:spcPct val="90000"/>
              </a:lnSpc>
              <a:buFont typeface="Wingdings" pitchFamily="2" charset="2"/>
              <a:buNone/>
            </a:pPr>
            <a:r>
              <a:rPr lang="en-US" sz="1900" dirty="0"/>
              <a:t>Surface temperatures are projected to increase 1.8-6.3 °F in the next century, with scientists' best guess being about 3.5 °F. </a:t>
            </a:r>
          </a:p>
          <a:p>
            <a:pPr>
              <a:lnSpc>
                <a:spcPct val="90000"/>
              </a:lnSpc>
              <a:buFont typeface="Wingdings" pitchFamily="2" charset="2"/>
              <a:buNone/>
            </a:pPr>
            <a:endParaRPr lang="en-US" sz="1900" dirty="0"/>
          </a:p>
          <a:p>
            <a:pPr>
              <a:lnSpc>
                <a:spcPct val="90000"/>
              </a:lnSpc>
              <a:buFont typeface="Wingdings" pitchFamily="2" charset="2"/>
              <a:buNone/>
            </a:pPr>
            <a:r>
              <a:rPr lang="en-US" sz="1900" dirty="0"/>
              <a:t>Scientific modeling suggests that the surface temperature will continue to increase beyond the year 2100 even if concentrations of greenhouse gases are stabilized by that time.</a:t>
            </a:r>
          </a:p>
          <a:p>
            <a:pPr>
              <a:lnSpc>
                <a:spcPct val="90000"/>
              </a:lnSpc>
              <a:buFont typeface="Wingdings" pitchFamily="2" charset="2"/>
              <a:buNone/>
            </a:pPr>
            <a:endParaRPr lang="en-US" sz="1900" dirty="0"/>
          </a:p>
          <a:p>
            <a:pPr>
              <a:lnSpc>
                <a:spcPct val="90000"/>
              </a:lnSpc>
              <a:buFont typeface="Wingdings" pitchFamily="2" charset="2"/>
              <a:buNone/>
            </a:pPr>
            <a:endParaRPr lang="en-US" sz="1900" dirty="0"/>
          </a:p>
        </p:txBody>
      </p:sp>
      <p:pic>
        <p:nvPicPr>
          <p:cNvPr id="104452" name="Picture 4" descr="SciStratFig4-2"/>
          <p:cNvPicPr>
            <a:picLocks noGrp="1" noChangeAspect="1" noChangeArrowheads="1"/>
          </p:cNvPicPr>
          <p:nvPr>
            <p:ph sz="half" idx="2"/>
          </p:nvPr>
        </p:nvPicPr>
        <p:blipFill>
          <a:blip r:embed="rId2"/>
          <a:srcRect/>
          <a:stretch>
            <a:fillRect/>
          </a:stretch>
        </p:blipFill>
        <p:spPr>
          <a:xfrm>
            <a:off x="5486400" y="1981200"/>
            <a:ext cx="2095313" cy="4189413"/>
          </a:xfrm>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9" name="Rectangle 5"/>
          <p:cNvSpPr>
            <a:spLocks noGrp="1" noChangeArrowheads="1"/>
          </p:cNvSpPr>
          <p:nvPr>
            <p:ph type="title"/>
          </p:nvPr>
        </p:nvSpPr>
        <p:spPr/>
        <p:txBody>
          <a:bodyPr/>
          <a:lstStyle/>
          <a:p>
            <a:r>
              <a:rPr lang="en-US" sz="3600" dirty="0"/>
              <a:t>Atmospheric Carbon Budget</a:t>
            </a:r>
          </a:p>
        </p:txBody>
      </p:sp>
      <p:pic>
        <p:nvPicPr>
          <p:cNvPr id="159748" name="Picture 4" descr="SciStratFig7-2"/>
          <p:cNvPicPr>
            <a:picLocks noGrp="1" noChangeAspect="1" noChangeArrowheads="1"/>
          </p:cNvPicPr>
          <p:nvPr>
            <p:ph idx="1"/>
          </p:nvPr>
        </p:nvPicPr>
        <p:blipFill>
          <a:blip r:embed="rId2"/>
          <a:srcRect/>
          <a:stretch>
            <a:fillRect/>
          </a:stretch>
        </p:blipFill>
        <p:spPr>
          <a:xfrm>
            <a:off x="304800" y="2286000"/>
            <a:ext cx="4071198" cy="2895600"/>
          </a:xfrm>
          <a:noFill/>
          <a:ln/>
        </p:spPr>
      </p:pic>
      <p:pic>
        <p:nvPicPr>
          <p:cNvPr id="4" name="Picture 4" descr="SciStratFig2-3"/>
          <p:cNvPicPr>
            <a:picLocks noChangeAspect="1" noChangeArrowheads="1"/>
          </p:cNvPicPr>
          <p:nvPr/>
        </p:nvPicPr>
        <p:blipFill>
          <a:blip r:embed="rId3"/>
          <a:srcRect/>
          <a:stretch>
            <a:fillRect/>
          </a:stretch>
        </p:blipFill>
        <p:spPr bwMode="auto">
          <a:xfrm>
            <a:off x="4648200" y="2286000"/>
            <a:ext cx="4221844" cy="2895600"/>
          </a:xfrm>
          <a:prstGeom prst="rect">
            <a:avLst/>
          </a:prstGeom>
          <a:noFill/>
          <a:ln w="9525">
            <a:noFill/>
            <a:miter lim="800000"/>
            <a:headEnd/>
            <a:tailEnd/>
          </a:ln>
          <a:effectLst>
            <a:outerShdw dist="35921" dir="2700000" algn="ctr" rotWithShape="0">
              <a:schemeClr val="bg1"/>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Case Scenario</a:t>
            </a:r>
            <a:endParaRPr lang="en-US" dirty="0"/>
          </a:p>
        </p:txBody>
      </p:sp>
      <p:pic>
        <p:nvPicPr>
          <p:cNvPr id="3" name="Picture 2"/>
          <p:cNvPicPr>
            <a:picLocks noChangeAspect="1" noChangeArrowheads="1"/>
          </p:cNvPicPr>
          <p:nvPr/>
        </p:nvPicPr>
        <p:blipFill>
          <a:blip r:embed="rId2"/>
          <a:srcRect/>
          <a:stretch>
            <a:fillRect/>
          </a:stretch>
        </p:blipFill>
        <p:spPr bwMode="auto">
          <a:xfrm>
            <a:off x="1447800" y="1752600"/>
            <a:ext cx="6477000" cy="48577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143000" y="333375"/>
            <a:ext cx="7315200" cy="1066800"/>
          </a:xfrm>
        </p:spPr>
        <p:txBody>
          <a:bodyPr/>
          <a:lstStyle/>
          <a:p>
            <a:r>
              <a:rPr lang="en-US" sz="4000" dirty="0"/>
              <a:t>Changes in the Water Cycle</a:t>
            </a:r>
          </a:p>
        </p:txBody>
      </p:sp>
      <p:sp>
        <p:nvSpPr>
          <p:cNvPr id="109571" name="Rectangle 3"/>
          <p:cNvSpPr>
            <a:spLocks noGrp="1" noChangeArrowheads="1"/>
          </p:cNvSpPr>
          <p:nvPr>
            <p:ph type="body" idx="1"/>
          </p:nvPr>
        </p:nvSpPr>
        <p:spPr>
          <a:xfrm>
            <a:off x="1370013" y="1827213"/>
            <a:ext cx="7313612" cy="4802187"/>
          </a:xfrm>
        </p:spPr>
        <p:txBody>
          <a:bodyPr/>
          <a:lstStyle/>
          <a:p>
            <a:pPr>
              <a:buFont typeface="Wingdings" pitchFamily="2" charset="2"/>
              <a:buNone/>
            </a:pPr>
            <a:r>
              <a:rPr lang="en-US" sz="2500"/>
              <a:t>Warming will likely result in an increase in the amount of water exchanged among the oceans, atmosphere, and land. </a:t>
            </a:r>
          </a:p>
          <a:p>
            <a:pPr>
              <a:buFont typeface="Wingdings" pitchFamily="2" charset="2"/>
              <a:buNone/>
            </a:pPr>
            <a:endParaRPr lang="en-US" sz="2500"/>
          </a:p>
          <a:p>
            <a:pPr>
              <a:buFont typeface="Wingdings" pitchFamily="2" charset="2"/>
              <a:buNone/>
            </a:pPr>
            <a:r>
              <a:rPr lang="en-US" sz="2500"/>
              <a:t>Increasing rates of evaporation will likely result in drier soils. </a:t>
            </a:r>
          </a:p>
          <a:p>
            <a:pPr>
              <a:buFont typeface="Wingdings" pitchFamily="2" charset="2"/>
              <a:buNone/>
            </a:pPr>
            <a:endParaRPr lang="en-US" sz="2500"/>
          </a:p>
          <a:p>
            <a:pPr>
              <a:buFont typeface="Wingdings" pitchFamily="2" charset="2"/>
              <a:buNone/>
            </a:pPr>
            <a:r>
              <a:rPr lang="en-US" sz="2500"/>
              <a:t>An accelerated hydrologic cycle means greater amounts of precipitation in some areas and will probably result in more frequent and severe droughts and floods.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Flooding</a:t>
            </a:r>
          </a:p>
        </p:txBody>
      </p:sp>
      <p:sp>
        <p:nvSpPr>
          <p:cNvPr id="110595" name="Rectangle 3"/>
          <p:cNvSpPr>
            <a:spLocks noGrp="1" noChangeArrowheads="1"/>
          </p:cNvSpPr>
          <p:nvPr>
            <p:ph type="body" idx="1"/>
          </p:nvPr>
        </p:nvSpPr>
        <p:spPr>
          <a:xfrm>
            <a:off x="1370013" y="1827213"/>
            <a:ext cx="7313612" cy="4802187"/>
          </a:xfrm>
        </p:spPr>
        <p:txBody>
          <a:bodyPr/>
          <a:lstStyle/>
          <a:p>
            <a:pPr>
              <a:buFont typeface="Wingdings" pitchFamily="2" charset="2"/>
              <a:buNone/>
            </a:pPr>
            <a:r>
              <a:rPr lang="en-US"/>
              <a:t>In the early '90's, two 100-year floods occurred in less than 5 years in the Midwestern United States. </a:t>
            </a:r>
          </a:p>
          <a:p>
            <a:pPr>
              <a:buFont typeface="Wingdings" pitchFamily="2" charset="2"/>
              <a:buNone/>
            </a:pPr>
            <a:endParaRPr lang="en-US"/>
          </a:p>
          <a:p>
            <a:pPr>
              <a:buFont typeface="Wingdings" pitchFamily="2" charset="2"/>
              <a:buNone/>
            </a:pPr>
            <a:r>
              <a:rPr lang="en-US"/>
              <a:t>Significant changes in water volume, distribution, and supply are predicted and will likely have a dramatic impact on regional water resources.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Sea-level Rise</a:t>
            </a:r>
          </a:p>
        </p:txBody>
      </p:sp>
      <p:sp>
        <p:nvSpPr>
          <p:cNvPr id="106499" name="Rectangle 3"/>
          <p:cNvSpPr>
            <a:spLocks noGrp="1" noChangeArrowheads="1"/>
          </p:cNvSpPr>
          <p:nvPr>
            <p:ph type="body" idx="1"/>
          </p:nvPr>
        </p:nvSpPr>
        <p:spPr>
          <a:xfrm>
            <a:off x="1370013" y="1827213"/>
            <a:ext cx="7313612" cy="4802187"/>
          </a:xfrm>
        </p:spPr>
        <p:txBody>
          <a:bodyPr/>
          <a:lstStyle/>
          <a:p>
            <a:pPr>
              <a:lnSpc>
                <a:spcPct val="80000"/>
              </a:lnSpc>
              <a:buFont typeface="Wingdings" pitchFamily="2" charset="2"/>
              <a:buNone/>
            </a:pPr>
            <a:r>
              <a:rPr lang="en-US" sz="2100"/>
              <a:t>Increasing global temperatures causes the thermal expansion of sea water and the melting of icecaps which will result in rising sea level. </a:t>
            </a:r>
          </a:p>
          <a:p>
            <a:pPr>
              <a:lnSpc>
                <a:spcPct val="80000"/>
              </a:lnSpc>
              <a:buFont typeface="Wingdings" pitchFamily="2" charset="2"/>
              <a:buNone/>
            </a:pPr>
            <a:endParaRPr lang="en-US" sz="2100"/>
          </a:p>
          <a:p>
            <a:pPr>
              <a:lnSpc>
                <a:spcPct val="80000"/>
              </a:lnSpc>
              <a:buFont typeface="Wingdings" pitchFamily="2" charset="2"/>
              <a:buNone/>
            </a:pPr>
            <a:r>
              <a:rPr lang="en-US" sz="2100"/>
              <a:t>Sea level has risen 4 to 10 inches this century and is predicted to rise another 6 to 37 inches in the next century. </a:t>
            </a:r>
          </a:p>
          <a:p>
            <a:pPr>
              <a:lnSpc>
                <a:spcPct val="80000"/>
              </a:lnSpc>
              <a:buFont typeface="Wingdings" pitchFamily="2" charset="2"/>
              <a:buNone/>
            </a:pPr>
            <a:endParaRPr lang="en-US" sz="2100"/>
          </a:p>
          <a:p>
            <a:pPr>
              <a:lnSpc>
                <a:spcPct val="80000"/>
              </a:lnSpc>
              <a:buFont typeface="Wingdings" pitchFamily="2" charset="2"/>
              <a:buNone/>
            </a:pPr>
            <a:r>
              <a:rPr lang="en-US" sz="2100"/>
              <a:t>A doubling of pre-industrial CO2 concentration (550 ppm) is predicted to result in a sea level rise of greater than 40 inches. </a:t>
            </a:r>
          </a:p>
          <a:p>
            <a:pPr>
              <a:lnSpc>
                <a:spcPct val="80000"/>
              </a:lnSpc>
              <a:buFont typeface="Wingdings" pitchFamily="2" charset="2"/>
              <a:buNone/>
            </a:pPr>
            <a:endParaRPr lang="en-US" sz="2100"/>
          </a:p>
          <a:p>
            <a:pPr>
              <a:lnSpc>
                <a:spcPct val="80000"/>
              </a:lnSpc>
              <a:buFont typeface="Wingdings" pitchFamily="2" charset="2"/>
              <a:buNone/>
            </a:pPr>
            <a:r>
              <a:rPr lang="en-US" sz="2100"/>
              <a:t>A sea level rise of 80 inches is projected for an atmospheric CO2 concentration of 1100 ppm, a quadrupling of pre-industrial levels.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Biosphere</a:t>
            </a:r>
          </a:p>
        </p:txBody>
      </p:sp>
      <p:sp>
        <p:nvSpPr>
          <p:cNvPr id="122883" name="Rectangle 3"/>
          <p:cNvSpPr>
            <a:spLocks noGrp="1" noChangeArrowheads="1"/>
          </p:cNvSpPr>
          <p:nvPr>
            <p:ph type="body" idx="1"/>
          </p:nvPr>
        </p:nvSpPr>
        <p:spPr>
          <a:xfrm>
            <a:off x="1066800" y="1827213"/>
            <a:ext cx="7616825" cy="4649787"/>
          </a:xfrm>
        </p:spPr>
        <p:txBody>
          <a:bodyPr/>
          <a:lstStyle/>
          <a:p>
            <a:pPr>
              <a:lnSpc>
                <a:spcPct val="80000"/>
              </a:lnSpc>
              <a:buFont typeface="Wingdings" pitchFamily="2" charset="2"/>
              <a:buNone/>
            </a:pPr>
            <a:r>
              <a:rPr lang="en-US" sz="2500"/>
              <a:t>Climate change is predicted to alter water temperatures, flow regimes, and levels. </a:t>
            </a:r>
          </a:p>
          <a:p>
            <a:pPr>
              <a:lnSpc>
                <a:spcPct val="80000"/>
              </a:lnSpc>
              <a:buFont typeface="Wingdings" pitchFamily="2" charset="2"/>
              <a:buNone/>
            </a:pPr>
            <a:endParaRPr lang="en-US" sz="2500"/>
          </a:p>
          <a:p>
            <a:pPr>
              <a:lnSpc>
                <a:spcPct val="80000"/>
              </a:lnSpc>
              <a:buFont typeface="Wingdings" pitchFamily="2" charset="2"/>
              <a:buNone/>
            </a:pPr>
            <a:r>
              <a:rPr lang="en-US" sz="2500"/>
              <a:t>Such changes will likely cause an increase in biological productivity at high latitudes, but may result in extinctions for low latitude, cool and cold water species. </a:t>
            </a:r>
          </a:p>
          <a:p>
            <a:pPr>
              <a:lnSpc>
                <a:spcPct val="80000"/>
              </a:lnSpc>
              <a:buFont typeface="Wingdings" pitchFamily="2" charset="2"/>
              <a:buNone/>
            </a:pPr>
            <a:endParaRPr lang="en-US" sz="2500"/>
          </a:p>
          <a:p>
            <a:pPr>
              <a:lnSpc>
                <a:spcPct val="80000"/>
              </a:lnSpc>
              <a:buFont typeface="Wingdings" pitchFamily="2" charset="2"/>
              <a:buNone/>
            </a:pPr>
            <a:r>
              <a:rPr lang="en-US" sz="2500"/>
              <a:t>Increased variability in flow, which will result if the frequency and duration of large floods and droughts increases, will tend to reduce water quality, biological productivity, and the habitat in streams.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Coastlines</a:t>
            </a:r>
          </a:p>
        </p:txBody>
      </p:sp>
      <p:sp>
        <p:nvSpPr>
          <p:cNvPr id="107523" name="Rectangle 3"/>
          <p:cNvSpPr>
            <a:spLocks noGrp="1" noChangeArrowheads="1"/>
          </p:cNvSpPr>
          <p:nvPr>
            <p:ph type="body" idx="1"/>
          </p:nvPr>
        </p:nvSpPr>
        <p:spPr>
          <a:xfrm>
            <a:off x="1370013" y="1827213"/>
            <a:ext cx="7313612" cy="4802187"/>
          </a:xfrm>
        </p:spPr>
        <p:txBody>
          <a:bodyPr/>
          <a:lstStyle/>
          <a:p>
            <a:pPr>
              <a:lnSpc>
                <a:spcPct val="90000"/>
              </a:lnSpc>
              <a:buFont typeface="Wingdings" pitchFamily="2" charset="2"/>
              <a:buNone/>
            </a:pPr>
            <a:r>
              <a:rPr lang="en-US" sz="2100"/>
              <a:t>Sea level rise increases the vulnerability of coastal populations to flooding and causes land to be lost to erosion. </a:t>
            </a:r>
          </a:p>
          <a:p>
            <a:pPr>
              <a:lnSpc>
                <a:spcPct val="90000"/>
              </a:lnSpc>
              <a:buFont typeface="Wingdings" pitchFamily="2" charset="2"/>
              <a:buNone/>
            </a:pPr>
            <a:endParaRPr lang="en-US" sz="2100"/>
          </a:p>
          <a:p>
            <a:pPr>
              <a:lnSpc>
                <a:spcPct val="90000"/>
              </a:lnSpc>
              <a:buFont typeface="Wingdings" pitchFamily="2" charset="2"/>
              <a:buNone/>
            </a:pPr>
            <a:r>
              <a:rPr lang="en-US" sz="2100"/>
              <a:t>There are currently 46 million people around the world who are at risk due to flooding from storm surges. </a:t>
            </a:r>
          </a:p>
          <a:p>
            <a:pPr>
              <a:lnSpc>
                <a:spcPct val="90000"/>
              </a:lnSpc>
              <a:buFont typeface="Wingdings" pitchFamily="2" charset="2"/>
              <a:buNone/>
            </a:pPr>
            <a:endParaRPr lang="en-US" sz="2100"/>
          </a:p>
          <a:p>
            <a:pPr>
              <a:lnSpc>
                <a:spcPct val="90000"/>
              </a:lnSpc>
              <a:buFont typeface="Wingdings" pitchFamily="2" charset="2"/>
              <a:buNone/>
            </a:pPr>
            <a:r>
              <a:rPr lang="en-US" sz="2100"/>
              <a:t>With a 50 cm sea level rise (approx. one and ½ feet), that number will increase to 92 million. </a:t>
            </a:r>
          </a:p>
          <a:p>
            <a:pPr>
              <a:lnSpc>
                <a:spcPct val="90000"/>
              </a:lnSpc>
              <a:buFont typeface="Wingdings" pitchFamily="2" charset="2"/>
              <a:buNone/>
            </a:pPr>
            <a:endParaRPr lang="en-US" sz="2100"/>
          </a:p>
          <a:p>
            <a:pPr>
              <a:lnSpc>
                <a:spcPct val="90000"/>
              </a:lnSpc>
              <a:buFont typeface="Wingdings" pitchFamily="2" charset="2"/>
              <a:buNone/>
            </a:pPr>
            <a:r>
              <a:rPr lang="en-US" sz="2100"/>
              <a:t>Raise sea level 1 meter (about 3 feet) and the number of vulnerable people becomes 118 million.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Glaciers</a:t>
            </a:r>
          </a:p>
        </p:txBody>
      </p:sp>
      <p:sp>
        <p:nvSpPr>
          <p:cNvPr id="120835" name="Rectangle 3"/>
          <p:cNvSpPr>
            <a:spLocks noGrp="1" noChangeArrowheads="1"/>
          </p:cNvSpPr>
          <p:nvPr>
            <p:ph type="body" idx="1"/>
          </p:nvPr>
        </p:nvSpPr>
        <p:spPr>
          <a:xfrm>
            <a:off x="990600" y="1827213"/>
            <a:ext cx="7693025" cy="4725987"/>
          </a:xfrm>
        </p:spPr>
        <p:txBody>
          <a:bodyPr/>
          <a:lstStyle/>
          <a:p>
            <a:pPr>
              <a:lnSpc>
                <a:spcPct val="80000"/>
              </a:lnSpc>
              <a:buFont typeface="Wingdings" pitchFamily="2" charset="2"/>
              <a:buNone/>
            </a:pPr>
            <a:r>
              <a:rPr lang="en-US" sz="2500"/>
              <a:t>In the next 100 years between one third and one half of the world's mountain glaciers could melt, affecting the water supply to rivers and thus hydroelectric dams and agriculture. </a:t>
            </a:r>
          </a:p>
          <a:p>
            <a:pPr>
              <a:lnSpc>
                <a:spcPct val="80000"/>
              </a:lnSpc>
              <a:buFont typeface="Wingdings" pitchFamily="2" charset="2"/>
              <a:buNone/>
            </a:pPr>
            <a:endParaRPr lang="en-US" sz="2500"/>
          </a:p>
          <a:p>
            <a:pPr>
              <a:lnSpc>
                <a:spcPct val="80000"/>
              </a:lnSpc>
              <a:buFont typeface="Wingdings" pitchFamily="2" charset="2"/>
              <a:buNone/>
            </a:pPr>
            <a:r>
              <a:rPr lang="en-US" sz="2500"/>
              <a:t>As is already being observed in Alaska, the areal extent and depth of permafrost are projected to decline, resulting in adverse effects on human infrastructure. </a:t>
            </a:r>
          </a:p>
          <a:p>
            <a:pPr>
              <a:lnSpc>
                <a:spcPct val="80000"/>
              </a:lnSpc>
              <a:buFont typeface="Wingdings" pitchFamily="2" charset="2"/>
              <a:buNone/>
            </a:pPr>
            <a:endParaRPr lang="en-US" sz="2500"/>
          </a:p>
          <a:p>
            <a:pPr>
              <a:lnSpc>
                <a:spcPct val="80000"/>
              </a:lnSpc>
              <a:buFont typeface="Wingdings" pitchFamily="2" charset="2"/>
              <a:buNone/>
            </a:pPr>
            <a:r>
              <a:rPr lang="en-US" sz="2500"/>
              <a:t>A decrease in the extent and thickness of sea-ice will likely improve the navigability of the Arctic Ocean.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Rectangle 5"/>
          <p:cNvSpPr>
            <a:spLocks noGrp="1" noChangeArrowheads="1"/>
          </p:cNvSpPr>
          <p:nvPr>
            <p:ph type="title"/>
          </p:nvPr>
        </p:nvSpPr>
        <p:spPr/>
        <p:txBody>
          <a:bodyPr/>
          <a:lstStyle/>
          <a:p>
            <a:r>
              <a:rPr lang="en-US"/>
              <a:t>Impact on Humans</a:t>
            </a:r>
          </a:p>
        </p:txBody>
      </p:sp>
      <p:pic>
        <p:nvPicPr>
          <p:cNvPr id="149508" name="Picture 4" descr="SciStratFig9-1"/>
          <p:cNvPicPr>
            <a:picLocks noGrp="1" noChangeAspect="1" noChangeArrowheads="1"/>
          </p:cNvPicPr>
          <p:nvPr>
            <p:ph sz="half" idx="1"/>
          </p:nvPr>
        </p:nvPicPr>
        <p:blipFill>
          <a:blip r:embed="rId2"/>
          <a:srcRect/>
          <a:stretch>
            <a:fillRect/>
          </a:stretch>
        </p:blipFill>
        <p:spPr>
          <a:xfrm>
            <a:off x="1143000" y="1828800"/>
            <a:ext cx="3579813" cy="3381375"/>
          </a:xfrm>
          <a:noFill/>
          <a:ln/>
        </p:spPr>
      </p:pic>
      <p:pic>
        <p:nvPicPr>
          <p:cNvPr id="149511" name="Picture 7" descr="SciStratFig9-2"/>
          <p:cNvPicPr>
            <a:picLocks noGrp="1" noChangeAspect="1" noChangeArrowheads="1"/>
          </p:cNvPicPr>
          <p:nvPr>
            <p:ph sz="half" idx="2"/>
          </p:nvPr>
        </p:nvPicPr>
        <p:blipFill>
          <a:blip r:embed="rId3"/>
          <a:srcRect/>
          <a:stretch>
            <a:fillRect/>
          </a:stretch>
        </p:blipFill>
        <p:spPr>
          <a:xfrm>
            <a:off x="5029200" y="2819400"/>
            <a:ext cx="3541713" cy="3695700"/>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33375"/>
            <a:ext cx="7239000" cy="1066800"/>
          </a:xfrm>
        </p:spPr>
        <p:txBody>
          <a:bodyPr/>
          <a:lstStyle/>
          <a:p>
            <a:pPr lvl="0"/>
            <a:r>
              <a:rPr lang="en-US" sz="4000" dirty="0">
                <a:solidFill>
                  <a:schemeClr val="tx1"/>
                </a:solidFill>
                <a:latin typeface="Arial" charset="0"/>
              </a:rPr>
              <a:t>Four Levels of Climate </a:t>
            </a:r>
            <a:r>
              <a:rPr lang="en-US" sz="4000" dirty="0" smtClean="0">
                <a:solidFill>
                  <a:schemeClr val="tx1"/>
                </a:solidFill>
                <a:latin typeface="Arial" charset="0"/>
              </a:rPr>
              <a:t>Change</a:t>
            </a:r>
            <a:endParaRPr lang="en-US" dirty="0"/>
          </a:p>
        </p:txBody>
      </p:sp>
      <p:sp>
        <p:nvSpPr>
          <p:cNvPr id="3" name="Content Placeholder 2"/>
          <p:cNvSpPr>
            <a:spLocks noGrp="1"/>
          </p:cNvSpPr>
          <p:nvPr>
            <p:ph idx="1"/>
          </p:nvPr>
        </p:nvSpPr>
        <p:spPr/>
        <p:txBody>
          <a:bodyPr/>
          <a:lstStyle/>
          <a:p>
            <a:pPr lvl="0">
              <a:lnSpc>
                <a:spcPct val="140000"/>
              </a:lnSpc>
              <a:defRPr/>
            </a:pPr>
            <a:r>
              <a:rPr lang="en-US" sz="2800" dirty="0" smtClean="0">
                <a:latin typeface="Arial" charset="0"/>
                <a:cs typeface="Times" charset="0"/>
              </a:rPr>
              <a:t>Detecting </a:t>
            </a:r>
            <a:r>
              <a:rPr lang="en-US" sz="2800" dirty="0">
                <a:latin typeface="Arial" charset="0"/>
                <a:cs typeface="Times" charset="0"/>
              </a:rPr>
              <a:t>a Directional Change in the Global 	Climate. </a:t>
            </a:r>
          </a:p>
          <a:p>
            <a:pPr lvl="0">
              <a:lnSpc>
                <a:spcPct val="140000"/>
              </a:lnSpc>
              <a:defRPr/>
            </a:pPr>
            <a:r>
              <a:rPr lang="en-US" sz="2800" dirty="0" smtClean="0">
                <a:latin typeface="Arial" charset="0"/>
                <a:cs typeface="Times" charset="0"/>
              </a:rPr>
              <a:t>Attributing </a:t>
            </a:r>
            <a:r>
              <a:rPr lang="en-US" sz="2800" dirty="0">
                <a:latin typeface="Arial" charset="0"/>
                <a:cs typeface="Times" charset="0"/>
              </a:rPr>
              <a:t>Climate Change to Anthropogenic </a:t>
            </a:r>
            <a:r>
              <a:rPr lang="en-US" sz="2800" dirty="0" smtClean="0">
                <a:latin typeface="Arial" charset="0"/>
                <a:cs typeface="Times" charset="0"/>
              </a:rPr>
              <a:t>or </a:t>
            </a:r>
            <a:r>
              <a:rPr lang="en-US" sz="2800" dirty="0">
                <a:latin typeface="Arial" charset="0"/>
                <a:cs typeface="Times" charset="0"/>
              </a:rPr>
              <a:t>Natural Causes.</a:t>
            </a:r>
          </a:p>
          <a:p>
            <a:pPr lvl="0">
              <a:lnSpc>
                <a:spcPct val="140000"/>
              </a:lnSpc>
              <a:defRPr/>
            </a:pPr>
            <a:r>
              <a:rPr lang="en-US" sz="2800" dirty="0" smtClean="0">
                <a:latin typeface="Arial" charset="0"/>
                <a:cs typeface="Times" charset="0"/>
              </a:rPr>
              <a:t>Modeling </a:t>
            </a:r>
            <a:r>
              <a:rPr lang="en-US" sz="2800" dirty="0">
                <a:latin typeface="Arial" charset="0"/>
                <a:cs typeface="Times" charset="0"/>
              </a:rPr>
              <a:t>Future Climate to Determine the </a:t>
            </a:r>
            <a:r>
              <a:rPr lang="en-US" sz="2800" dirty="0" smtClean="0">
                <a:latin typeface="Arial" charset="0"/>
                <a:cs typeface="Times" charset="0"/>
              </a:rPr>
              <a:t>Degree </a:t>
            </a:r>
            <a:r>
              <a:rPr lang="en-US" sz="2800" dirty="0">
                <a:latin typeface="Arial" charset="0"/>
                <a:cs typeface="Times" charset="0"/>
              </a:rPr>
              <a:t>of Changes.</a:t>
            </a:r>
          </a:p>
          <a:p>
            <a:pPr lvl="0">
              <a:lnSpc>
                <a:spcPct val="140000"/>
              </a:lnSpc>
              <a:defRPr/>
            </a:pPr>
            <a:r>
              <a:rPr lang="en-US" sz="2800" dirty="0" smtClean="0">
                <a:latin typeface="Arial" charset="0"/>
                <a:cs typeface="Times" charset="0"/>
              </a:rPr>
              <a:t>Responding </a:t>
            </a:r>
            <a:r>
              <a:rPr lang="en-US" sz="2800" dirty="0">
                <a:latin typeface="Arial" charset="0"/>
                <a:cs typeface="Times" charset="0"/>
              </a:rPr>
              <a:t>to Climate Change Predictions.</a:t>
            </a:r>
            <a:endParaRPr lang="en-US" sz="2800" dirty="0">
              <a:cs typeface="Times"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Disease</a:t>
            </a:r>
          </a:p>
        </p:txBody>
      </p:sp>
      <p:sp>
        <p:nvSpPr>
          <p:cNvPr id="112643" name="Rectangle 3"/>
          <p:cNvSpPr>
            <a:spLocks noGrp="1" noChangeArrowheads="1"/>
          </p:cNvSpPr>
          <p:nvPr>
            <p:ph type="body" idx="1"/>
          </p:nvPr>
        </p:nvSpPr>
        <p:spPr>
          <a:xfrm>
            <a:off x="1143000" y="1827213"/>
            <a:ext cx="7540625" cy="4725987"/>
          </a:xfrm>
        </p:spPr>
        <p:txBody>
          <a:bodyPr/>
          <a:lstStyle/>
          <a:p>
            <a:pPr>
              <a:lnSpc>
                <a:spcPct val="80000"/>
              </a:lnSpc>
              <a:buFont typeface="Wingdings" pitchFamily="2" charset="2"/>
              <a:buNone/>
            </a:pPr>
            <a:r>
              <a:rPr lang="en-US" sz="2100"/>
              <a:t>As a result of warming, the area of the earth's surface experiencing "killing" frosts will probably decline. </a:t>
            </a:r>
          </a:p>
          <a:p>
            <a:pPr>
              <a:lnSpc>
                <a:spcPct val="80000"/>
              </a:lnSpc>
              <a:buFont typeface="Wingdings" pitchFamily="2" charset="2"/>
              <a:buNone/>
            </a:pPr>
            <a:endParaRPr lang="en-US" sz="2100"/>
          </a:p>
          <a:p>
            <a:pPr>
              <a:lnSpc>
                <a:spcPct val="80000"/>
              </a:lnSpc>
              <a:buFont typeface="Wingdings" pitchFamily="2" charset="2"/>
              <a:buNone/>
            </a:pPr>
            <a:r>
              <a:rPr lang="en-US" sz="2100"/>
              <a:t>As a result, there will likely be an increase in the geographical range of vector-borne (e.g. mosquito carried) diseases such as malaria, dengue, yellow fever, and encephalitis. </a:t>
            </a:r>
          </a:p>
          <a:p>
            <a:pPr>
              <a:lnSpc>
                <a:spcPct val="80000"/>
              </a:lnSpc>
              <a:buFont typeface="Wingdings" pitchFamily="2" charset="2"/>
              <a:buNone/>
            </a:pPr>
            <a:endParaRPr lang="en-US" sz="2100"/>
          </a:p>
          <a:p>
            <a:pPr>
              <a:lnSpc>
                <a:spcPct val="80000"/>
              </a:lnSpc>
              <a:buFont typeface="Wingdings" pitchFamily="2" charset="2"/>
              <a:buNone/>
            </a:pPr>
            <a:r>
              <a:rPr lang="en-US" sz="2100"/>
              <a:t>Currently, 45% of the world's population is within the zone of potential malaria transmission. </a:t>
            </a:r>
          </a:p>
          <a:p>
            <a:pPr>
              <a:lnSpc>
                <a:spcPct val="80000"/>
              </a:lnSpc>
              <a:buFont typeface="Wingdings" pitchFamily="2" charset="2"/>
              <a:buNone/>
            </a:pPr>
            <a:endParaRPr lang="en-US" sz="2100"/>
          </a:p>
          <a:p>
            <a:pPr>
              <a:lnSpc>
                <a:spcPct val="80000"/>
              </a:lnSpc>
              <a:buFont typeface="Wingdings" pitchFamily="2" charset="2"/>
              <a:buNone/>
            </a:pPr>
            <a:r>
              <a:rPr lang="en-US" sz="2100"/>
              <a:t>With predicted temperature increases, there will likely be an additional 50 to 80 million cases of malaria worldwide, bringing the percentage of the world's people within the susceptible zone to 60%.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Extreme Weather</a:t>
            </a:r>
          </a:p>
        </p:txBody>
      </p:sp>
      <p:sp>
        <p:nvSpPr>
          <p:cNvPr id="114691" name="Rectangle 3"/>
          <p:cNvSpPr>
            <a:spLocks noGrp="1" noChangeArrowheads="1"/>
          </p:cNvSpPr>
          <p:nvPr>
            <p:ph type="body" idx="1"/>
          </p:nvPr>
        </p:nvSpPr>
        <p:spPr/>
        <p:txBody>
          <a:bodyPr/>
          <a:lstStyle/>
          <a:p>
            <a:pPr>
              <a:buFont typeface="Wingdings" pitchFamily="2" charset="2"/>
              <a:buNone/>
            </a:pPr>
            <a:r>
              <a:rPr lang="en-US"/>
              <a:t>The change in the frequency and intensity of extreme weather events (e.g. floods and droughts) combined with warmer atmospheric temperatures, will probably result in a host of adverse health effects, among them, exposure to contaminated water supplies and death from diseases.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Air Quality</a:t>
            </a:r>
          </a:p>
        </p:txBody>
      </p:sp>
      <p:sp>
        <p:nvSpPr>
          <p:cNvPr id="113667" name="Rectangle 3"/>
          <p:cNvSpPr>
            <a:spLocks noGrp="1" noChangeArrowheads="1"/>
          </p:cNvSpPr>
          <p:nvPr>
            <p:ph type="body" idx="1"/>
          </p:nvPr>
        </p:nvSpPr>
        <p:spPr/>
        <p:txBody>
          <a:bodyPr/>
          <a:lstStyle/>
          <a:p>
            <a:pPr>
              <a:lnSpc>
                <a:spcPct val="90000"/>
              </a:lnSpc>
              <a:buFont typeface="Wingdings" pitchFamily="2" charset="2"/>
              <a:buNone/>
            </a:pPr>
            <a:r>
              <a:rPr lang="en-US"/>
              <a:t>It is also likely that increasing temperatures will result in a decline in air quality due to increases in the abundance of air pollutants, pollen, and mold spores. </a:t>
            </a:r>
          </a:p>
          <a:p>
            <a:pPr>
              <a:lnSpc>
                <a:spcPct val="90000"/>
              </a:lnSpc>
              <a:buFont typeface="Wingdings" pitchFamily="2" charset="2"/>
              <a:buNone/>
            </a:pPr>
            <a:endParaRPr lang="en-US"/>
          </a:p>
          <a:p>
            <a:pPr>
              <a:lnSpc>
                <a:spcPct val="90000"/>
              </a:lnSpc>
              <a:buFont typeface="Wingdings" pitchFamily="2" charset="2"/>
              <a:buNone/>
            </a:pPr>
            <a:r>
              <a:rPr lang="en-US"/>
              <a:t>An increase in the number of cases of respiratory disease, asthma, and allergies is likely to follow.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a:xfrm>
            <a:off x="1295400" y="333375"/>
            <a:ext cx="7467600" cy="1066800"/>
          </a:xfrm>
        </p:spPr>
        <p:txBody>
          <a:bodyPr/>
          <a:lstStyle/>
          <a:p>
            <a:r>
              <a:rPr lang="en-US" sz="1600" dirty="0">
                <a:solidFill>
                  <a:schemeClr val="tx1"/>
                </a:solidFill>
              </a:rPr>
              <a:t>Most of the increase in atmospheric CO2 concentrations came from and will continue to come from the use of fossil fuels (coal, oil, and natural gas) for energy, but about 25% of the increase over the last 150 years came from </a:t>
            </a:r>
            <a:r>
              <a:rPr lang="en-US" sz="1600" dirty="0">
                <a:solidFill>
                  <a:schemeClr val="tx1"/>
                </a:solidFill>
                <a:hlinkClick r:id="rId2"/>
              </a:rPr>
              <a:t>changes in land use</a:t>
            </a:r>
            <a:r>
              <a:rPr lang="en-US" sz="1600" dirty="0">
                <a:solidFill>
                  <a:schemeClr val="tx1"/>
                </a:solidFill>
              </a:rPr>
              <a:t>, for example, the clearing of forests and the cultivation of soils for food production.</a:t>
            </a:r>
            <a:endParaRPr lang="en-US" sz="1600" dirty="0"/>
          </a:p>
        </p:txBody>
      </p:sp>
      <p:pic>
        <p:nvPicPr>
          <p:cNvPr id="91140" name="Picture 4" descr="CO2-Sources"/>
          <p:cNvPicPr>
            <a:picLocks noGrp="1" noChangeAspect="1" noChangeArrowheads="1"/>
          </p:cNvPicPr>
          <p:nvPr>
            <p:ph idx="1"/>
          </p:nvPr>
        </p:nvPicPr>
        <p:blipFill>
          <a:blip r:embed="rId3"/>
          <a:srcRect/>
          <a:stretch>
            <a:fillRect/>
          </a:stretch>
        </p:blipFill>
        <p:spPr>
          <a:xfrm>
            <a:off x="1524000" y="1647825"/>
            <a:ext cx="6629400" cy="4600575"/>
          </a:xfrm>
          <a:noFill/>
          <a:ln/>
        </p:spPr>
      </p:pic>
      <p:sp>
        <p:nvSpPr>
          <p:cNvPr id="91144" name="Text Box 8"/>
          <p:cNvSpPr txBox="1">
            <a:spLocks noChangeArrowheads="1"/>
          </p:cNvSpPr>
          <p:nvPr/>
        </p:nvSpPr>
        <p:spPr bwMode="auto">
          <a:xfrm>
            <a:off x="2590800" y="6278563"/>
            <a:ext cx="5045075" cy="731837"/>
          </a:xfrm>
          <a:prstGeom prst="rect">
            <a:avLst/>
          </a:prstGeom>
          <a:noFill/>
          <a:ln w="9525">
            <a:noFill/>
            <a:miter lim="800000"/>
            <a:headEnd/>
            <a:tailEnd/>
          </a:ln>
          <a:effectLst/>
        </p:spPr>
        <p:txBody>
          <a:bodyPr>
            <a:spAutoFit/>
          </a:bodyPr>
          <a:lstStyle/>
          <a:p>
            <a:r>
              <a:rPr lang="en-US" sz="1200" dirty="0"/>
              <a:t>From Richard Houghton, Senior Scientist, Carbon Research, Woods Hole Oceanographic Institute</a:t>
            </a:r>
          </a:p>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Climate Shifts</a:t>
            </a:r>
          </a:p>
        </p:txBody>
      </p:sp>
      <p:sp>
        <p:nvSpPr>
          <p:cNvPr id="121859" name="Rectangle 3"/>
          <p:cNvSpPr>
            <a:spLocks noGrp="1" noChangeArrowheads="1"/>
          </p:cNvSpPr>
          <p:nvPr>
            <p:ph type="body" idx="1"/>
          </p:nvPr>
        </p:nvSpPr>
        <p:spPr>
          <a:xfrm>
            <a:off x="990600" y="1827213"/>
            <a:ext cx="7693025" cy="4649787"/>
          </a:xfrm>
        </p:spPr>
        <p:txBody>
          <a:bodyPr/>
          <a:lstStyle/>
          <a:p>
            <a:pPr>
              <a:lnSpc>
                <a:spcPct val="90000"/>
              </a:lnSpc>
              <a:buFont typeface="Wingdings" pitchFamily="2" charset="2"/>
              <a:buNone/>
            </a:pPr>
            <a:r>
              <a:rPr lang="en-US" sz="2100"/>
              <a:t>Warming temperatures will probably induce a shift in the distribution of vegetation to higher elevations. </a:t>
            </a:r>
          </a:p>
          <a:p>
            <a:pPr>
              <a:lnSpc>
                <a:spcPct val="90000"/>
              </a:lnSpc>
              <a:buFont typeface="Wingdings" pitchFamily="2" charset="2"/>
              <a:buNone/>
            </a:pPr>
            <a:endParaRPr lang="en-US" sz="2100"/>
          </a:p>
          <a:p>
            <a:pPr>
              <a:lnSpc>
                <a:spcPct val="90000"/>
              </a:lnSpc>
              <a:buFont typeface="Wingdings" pitchFamily="2" charset="2"/>
              <a:buNone/>
            </a:pPr>
            <a:r>
              <a:rPr lang="en-US" sz="2100"/>
              <a:t>Living creatures that exist only at high elevations will possibly become extinct due to the disappearance of habitat or the decline in migration potential. </a:t>
            </a:r>
          </a:p>
          <a:p>
            <a:pPr>
              <a:lnSpc>
                <a:spcPct val="90000"/>
              </a:lnSpc>
              <a:buFont typeface="Wingdings" pitchFamily="2" charset="2"/>
              <a:buNone/>
            </a:pPr>
            <a:endParaRPr lang="en-US" sz="2100"/>
          </a:p>
          <a:p>
            <a:pPr>
              <a:lnSpc>
                <a:spcPct val="90000"/>
              </a:lnSpc>
              <a:buFont typeface="Wingdings" pitchFamily="2" charset="2"/>
              <a:buNone/>
            </a:pPr>
            <a:r>
              <a:rPr lang="en-US" sz="2100"/>
              <a:t>Recreational industries (e.g. ski industry) are likely to be disrupted, having a severe adverse effect on the economies of some regions. </a:t>
            </a:r>
          </a:p>
          <a:p>
            <a:pPr>
              <a:lnSpc>
                <a:spcPct val="90000"/>
              </a:lnSpc>
              <a:buFont typeface="Wingdings" pitchFamily="2" charset="2"/>
              <a:buNone/>
            </a:pPr>
            <a:endParaRPr lang="en-US" sz="2100"/>
          </a:p>
          <a:p>
            <a:pPr>
              <a:lnSpc>
                <a:spcPct val="90000"/>
              </a:lnSpc>
              <a:buFont typeface="Wingdings" pitchFamily="2" charset="2"/>
              <a:buNone/>
            </a:pPr>
            <a:r>
              <a:rPr lang="en-US" sz="2100"/>
              <a:t>The high elevation populations of developing nations will probably suffer from a decline in the abundance of food and fuel.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Biodiversity</a:t>
            </a:r>
          </a:p>
        </p:txBody>
      </p:sp>
      <p:sp>
        <p:nvSpPr>
          <p:cNvPr id="115715" name="Rectangle 3"/>
          <p:cNvSpPr>
            <a:spLocks noGrp="1" noChangeArrowheads="1"/>
          </p:cNvSpPr>
          <p:nvPr>
            <p:ph type="body" idx="1"/>
          </p:nvPr>
        </p:nvSpPr>
        <p:spPr>
          <a:xfrm>
            <a:off x="1370013" y="1827213"/>
            <a:ext cx="7313612" cy="4802187"/>
          </a:xfrm>
        </p:spPr>
        <p:txBody>
          <a:bodyPr/>
          <a:lstStyle/>
          <a:p>
            <a:pPr>
              <a:lnSpc>
                <a:spcPct val="80000"/>
              </a:lnSpc>
              <a:buFont typeface="Wingdings" pitchFamily="2" charset="2"/>
              <a:buNone/>
            </a:pPr>
            <a:r>
              <a:rPr lang="en-US" sz="2100"/>
              <a:t>Both plant and animal species are sensitive to climate. </a:t>
            </a:r>
          </a:p>
          <a:p>
            <a:pPr>
              <a:lnSpc>
                <a:spcPct val="80000"/>
              </a:lnSpc>
              <a:buFont typeface="Wingdings" pitchFamily="2" charset="2"/>
              <a:buNone/>
            </a:pPr>
            <a:endParaRPr lang="en-US" sz="2100"/>
          </a:p>
          <a:p>
            <a:pPr>
              <a:lnSpc>
                <a:spcPct val="80000"/>
              </a:lnSpc>
              <a:buFont typeface="Wingdings" pitchFamily="2" charset="2"/>
              <a:buNone/>
            </a:pPr>
            <a:r>
              <a:rPr lang="en-US" sz="2100"/>
              <a:t>Due to global warming, ideal temperature and precipitation ranges suitable for present life forms may shift dramatically and rapidly, more rapidly than the species that depend upon them can adapt to naturally. </a:t>
            </a:r>
          </a:p>
          <a:p>
            <a:pPr>
              <a:lnSpc>
                <a:spcPct val="80000"/>
              </a:lnSpc>
              <a:buFont typeface="Wingdings" pitchFamily="2" charset="2"/>
              <a:buNone/>
            </a:pPr>
            <a:endParaRPr lang="en-US" sz="2100"/>
          </a:p>
          <a:p>
            <a:pPr>
              <a:lnSpc>
                <a:spcPct val="80000"/>
              </a:lnSpc>
              <a:buFont typeface="Wingdings" pitchFamily="2" charset="2"/>
              <a:buNone/>
            </a:pPr>
            <a:r>
              <a:rPr lang="en-US" sz="2100"/>
              <a:t>Increased levels of carbon dioxide in the atmosphere may result in a decline in food values of grasses for herbivores. </a:t>
            </a:r>
          </a:p>
          <a:p>
            <a:pPr>
              <a:lnSpc>
                <a:spcPct val="80000"/>
              </a:lnSpc>
              <a:buFont typeface="Wingdings" pitchFamily="2" charset="2"/>
              <a:buNone/>
            </a:pPr>
            <a:endParaRPr lang="en-US" sz="2100"/>
          </a:p>
          <a:p>
            <a:pPr>
              <a:lnSpc>
                <a:spcPct val="80000"/>
              </a:lnSpc>
              <a:buFont typeface="Wingdings" pitchFamily="2" charset="2"/>
              <a:buNone/>
            </a:pPr>
            <a:r>
              <a:rPr lang="en-US" sz="2100"/>
              <a:t>A decline in biodiversity and in the goods and services provided by most ecosystems is a likely result.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Ecological Balance</a:t>
            </a:r>
          </a:p>
        </p:txBody>
      </p:sp>
      <p:sp>
        <p:nvSpPr>
          <p:cNvPr id="117763" name="Rectangle 3"/>
          <p:cNvSpPr>
            <a:spLocks noGrp="1" noChangeArrowheads="1"/>
          </p:cNvSpPr>
          <p:nvPr>
            <p:ph type="body" idx="1"/>
          </p:nvPr>
        </p:nvSpPr>
        <p:spPr>
          <a:xfrm>
            <a:off x="1370013" y="1827213"/>
            <a:ext cx="7313612" cy="4802187"/>
          </a:xfrm>
        </p:spPr>
        <p:txBody>
          <a:bodyPr/>
          <a:lstStyle/>
          <a:p>
            <a:pPr>
              <a:lnSpc>
                <a:spcPct val="80000"/>
              </a:lnSpc>
              <a:buFont typeface="Wingdings" pitchFamily="2" charset="2"/>
              <a:buNone/>
            </a:pPr>
            <a:r>
              <a:rPr lang="en-US" sz="2500"/>
              <a:t>Within the next 100 years many forest species may be forced to migrate between 100 and 340 miles in the direction of the poles. </a:t>
            </a:r>
          </a:p>
          <a:p>
            <a:pPr>
              <a:lnSpc>
                <a:spcPct val="80000"/>
              </a:lnSpc>
              <a:buFont typeface="Wingdings" pitchFamily="2" charset="2"/>
              <a:buNone/>
            </a:pPr>
            <a:endParaRPr lang="en-US" sz="2500"/>
          </a:p>
          <a:p>
            <a:pPr>
              <a:lnSpc>
                <a:spcPct val="80000"/>
              </a:lnSpc>
              <a:buFont typeface="Wingdings" pitchFamily="2" charset="2"/>
              <a:buNone/>
            </a:pPr>
            <a:r>
              <a:rPr lang="en-US" sz="2500"/>
              <a:t>The upper end of this range is a distance typically covered by migrating forests in millennia, not in decades. </a:t>
            </a:r>
          </a:p>
          <a:p>
            <a:pPr>
              <a:lnSpc>
                <a:spcPct val="80000"/>
              </a:lnSpc>
              <a:buFont typeface="Wingdings" pitchFamily="2" charset="2"/>
              <a:buNone/>
            </a:pPr>
            <a:endParaRPr lang="en-US" sz="2500"/>
          </a:p>
          <a:p>
            <a:pPr>
              <a:lnSpc>
                <a:spcPct val="80000"/>
              </a:lnSpc>
              <a:buFont typeface="Wingdings" pitchFamily="2" charset="2"/>
              <a:buNone/>
            </a:pPr>
            <a:r>
              <a:rPr lang="en-US" sz="2500"/>
              <a:t>A decline in species composition is predicted and some forest types may disappear from the earth, while new ones may be established.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Desertification</a:t>
            </a:r>
          </a:p>
        </p:txBody>
      </p:sp>
      <p:sp>
        <p:nvSpPr>
          <p:cNvPr id="119811" name="Rectangle 3"/>
          <p:cNvSpPr>
            <a:spLocks noGrp="1" noChangeArrowheads="1"/>
          </p:cNvSpPr>
          <p:nvPr>
            <p:ph type="body" idx="1"/>
          </p:nvPr>
        </p:nvSpPr>
        <p:spPr>
          <a:xfrm>
            <a:off x="1066800" y="1827213"/>
            <a:ext cx="7616825" cy="4649787"/>
          </a:xfrm>
        </p:spPr>
        <p:txBody>
          <a:bodyPr/>
          <a:lstStyle/>
          <a:p>
            <a:pPr>
              <a:buFont typeface="Wingdings" pitchFamily="2" charset="2"/>
              <a:buNone/>
            </a:pPr>
            <a:r>
              <a:rPr lang="en-US"/>
              <a:t>Desert regions are likely to be more extreme, becoming even hotter than they are presently. </a:t>
            </a:r>
          </a:p>
          <a:p>
            <a:pPr>
              <a:buFont typeface="Wingdings" pitchFamily="2" charset="2"/>
              <a:buNone/>
            </a:pPr>
            <a:endParaRPr lang="en-US"/>
          </a:p>
          <a:p>
            <a:pPr>
              <a:buFont typeface="Wingdings" pitchFamily="2" charset="2"/>
              <a:buNone/>
            </a:pPr>
            <a:r>
              <a:rPr lang="en-US"/>
              <a:t>The process of desertification will be more likely to become irreversible due to drier soils and land degradation through erosion and compaction.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Wetlands</a:t>
            </a:r>
          </a:p>
        </p:txBody>
      </p:sp>
      <p:sp>
        <p:nvSpPr>
          <p:cNvPr id="123907" name="Rectangle 3"/>
          <p:cNvSpPr>
            <a:spLocks noGrp="1" noChangeArrowheads="1"/>
          </p:cNvSpPr>
          <p:nvPr>
            <p:ph type="body" idx="1"/>
          </p:nvPr>
        </p:nvSpPr>
        <p:spPr>
          <a:xfrm>
            <a:off x="1066800" y="1827213"/>
            <a:ext cx="7848600" cy="4802187"/>
          </a:xfrm>
        </p:spPr>
        <p:txBody>
          <a:bodyPr/>
          <a:lstStyle/>
          <a:p>
            <a:pPr>
              <a:lnSpc>
                <a:spcPct val="80000"/>
              </a:lnSpc>
              <a:buFont typeface="Wingdings" pitchFamily="2" charset="2"/>
              <a:buNone/>
            </a:pPr>
            <a:r>
              <a:rPr lang="en-US" sz="2500"/>
              <a:t>Climate change and sea level rise, or changes in storms or storm surges could cause the erosion of shores and associated habitat, an increase in the salinity of estuaries and freshwater aquifers, a change in tidal ranges in rivers and bays, a change in sediment and nutrient transport, a change in the pattern of chemical and microbiological contamination in coastal areas, and an increase in coastal flooding. </a:t>
            </a:r>
          </a:p>
          <a:p>
            <a:pPr>
              <a:lnSpc>
                <a:spcPct val="80000"/>
              </a:lnSpc>
              <a:buFont typeface="Wingdings" pitchFamily="2" charset="2"/>
              <a:buNone/>
            </a:pPr>
            <a:endParaRPr lang="en-US" sz="2500"/>
          </a:p>
          <a:p>
            <a:pPr>
              <a:lnSpc>
                <a:spcPct val="80000"/>
              </a:lnSpc>
              <a:buFont typeface="Wingdings" pitchFamily="2" charset="2"/>
              <a:buNone/>
            </a:pPr>
            <a:r>
              <a:rPr lang="en-US" sz="2500"/>
              <a:t>The ecosystems at risk are salt water marshes, mangrove ecosystems, coastal wetlands, coral reefs, coral atolls, and river deltas.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Oceans</a:t>
            </a:r>
          </a:p>
        </p:txBody>
      </p:sp>
      <p:sp>
        <p:nvSpPr>
          <p:cNvPr id="124931" name="Rectangle 3"/>
          <p:cNvSpPr>
            <a:spLocks noGrp="1" noChangeArrowheads="1"/>
          </p:cNvSpPr>
          <p:nvPr>
            <p:ph type="body" idx="1"/>
          </p:nvPr>
        </p:nvSpPr>
        <p:spPr>
          <a:xfrm>
            <a:off x="914400" y="1827213"/>
            <a:ext cx="8077200" cy="4878387"/>
          </a:xfrm>
        </p:spPr>
        <p:txBody>
          <a:bodyPr/>
          <a:lstStyle/>
          <a:p>
            <a:pPr>
              <a:lnSpc>
                <a:spcPct val="80000"/>
              </a:lnSpc>
              <a:buFont typeface="Wingdings" pitchFamily="2" charset="2"/>
              <a:buNone/>
            </a:pPr>
            <a:r>
              <a:rPr lang="en-US" sz="2500"/>
              <a:t>Changing atmospheric temperatures will change patterns of ocean circulation, vertical mixing, wave climate, and quantities of sea-ice cover. </a:t>
            </a:r>
          </a:p>
          <a:p>
            <a:pPr>
              <a:lnSpc>
                <a:spcPct val="80000"/>
              </a:lnSpc>
              <a:buFont typeface="Wingdings" pitchFamily="2" charset="2"/>
              <a:buNone/>
            </a:pPr>
            <a:endParaRPr lang="en-US" sz="2500"/>
          </a:p>
          <a:p>
            <a:pPr>
              <a:lnSpc>
                <a:spcPct val="80000"/>
              </a:lnSpc>
              <a:buFont typeface="Wingdings" pitchFamily="2" charset="2"/>
              <a:buNone/>
            </a:pPr>
            <a:r>
              <a:rPr lang="en-US" sz="2500"/>
              <a:t>These changes will affect nutrient availability, biological productivity, and the structure and function of marine ecosystems. </a:t>
            </a:r>
          </a:p>
          <a:p>
            <a:pPr>
              <a:lnSpc>
                <a:spcPct val="80000"/>
              </a:lnSpc>
              <a:buFont typeface="Wingdings" pitchFamily="2" charset="2"/>
              <a:buNone/>
            </a:pPr>
            <a:endParaRPr lang="en-US" sz="2500"/>
          </a:p>
          <a:p>
            <a:pPr>
              <a:lnSpc>
                <a:spcPct val="80000"/>
              </a:lnSpc>
              <a:buFont typeface="Wingdings" pitchFamily="2" charset="2"/>
              <a:buNone/>
            </a:pPr>
            <a:r>
              <a:rPr lang="en-US" sz="2500"/>
              <a:t>Paleoclimate (past climate) data and models show that major changes in ocean circulation can be caused by freshwater additions to the oceans from the movement and melting of sea ice or ice sheets and can result in rapid and dramatic changes in climate. </a:t>
            </a:r>
          </a:p>
          <a:p>
            <a:pPr>
              <a:lnSpc>
                <a:spcPct val="80000"/>
              </a:lnSpc>
              <a:buFont typeface="Wingdings" pitchFamily="2" charset="2"/>
              <a:buNone/>
            </a:pPr>
            <a:endParaRPr lang="en-US" sz="25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247775"/>
          </a:xfrm>
        </p:spPr>
        <p:txBody>
          <a:bodyPr/>
          <a:lstStyle/>
          <a:p>
            <a:pPr lvl="1"/>
            <a:r>
              <a:rPr lang="en-US" sz="1600" dirty="0" smtClean="0">
                <a:solidFill>
                  <a:schemeClr val="tx1"/>
                </a:solidFill>
                <a:latin typeface="Arial" charset="0"/>
              </a:rPr>
              <a:t>“I  don’t  think the  weather  has changed.  Some  of my students were at a conference where they had a debate.  And they learned that there is scientific evidence to show that the earth is not warming.  In fact it is cooling.  We go through cycles, but sometimes people have short memories”—</a:t>
            </a:r>
            <a:br>
              <a:rPr lang="en-US" sz="1600" dirty="0" smtClean="0">
                <a:solidFill>
                  <a:schemeClr val="tx1"/>
                </a:solidFill>
                <a:latin typeface="Arial" charset="0"/>
              </a:rPr>
            </a:br>
            <a:r>
              <a:rPr lang="en-US" sz="1600" dirty="0" smtClean="0">
                <a:solidFill>
                  <a:schemeClr val="tx1"/>
                </a:solidFill>
                <a:latin typeface="Arial" charset="0"/>
              </a:rPr>
              <a:t>a high school principal to John </a:t>
            </a:r>
            <a:r>
              <a:rPr lang="en-US" sz="1600" dirty="0" err="1" smtClean="0">
                <a:solidFill>
                  <a:schemeClr val="tx1"/>
                </a:solidFill>
                <a:latin typeface="Arial" charset="0"/>
              </a:rPr>
              <a:t>Immerwahr</a:t>
            </a:r>
            <a:r>
              <a:rPr lang="en-US" sz="1600" dirty="0" smtClean="0">
                <a:solidFill>
                  <a:schemeClr val="tx1"/>
                </a:solidFill>
                <a:latin typeface="Arial" charset="0"/>
              </a:rPr>
              <a:t>.</a:t>
            </a:r>
            <a:endParaRPr lang="en-US" sz="1600" dirty="0"/>
          </a:p>
        </p:txBody>
      </p:sp>
      <p:pic>
        <p:nvPicPr>
          <p:cNvPr id="3" name="Picture 2"/>
          <p:cNvPicPr>
            <a:picLocks noChangeAspect="1" noChangeArrowheads="1"/>
          </p:cNvPicPr>
          <p:nvPr/>
        </p:nvPicPr>
        <p:blipFill>
          <a:blip r:embed="rId2"/>
          <a:srcRect/>
          <a:stretch>
            <a:fillRect/>
          </a:stretch>
        </p:blipFill>
        <p:spPr bwMode="auto">
          <a:xfrm>
            <a:off x="1447800" y="1809750"/>
            <a:ext cx="6324600" cy="474345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Agriculture</a:t>
            </a:r>
          </a:p>
        </p:txBody>
      </p:sp>
      <p:sp>
        <p:nvSpPr>
          <p:cNvPr id="125955" name="Rectangle 3"/>
          <p:cNvSpPr>
            <a:spLocks noGrp="1" noChangeArrowheads="1"/>
          </p:cNvSpPr>
          <p:nvPr>
            <p:ph type="body" idx="1"/>
          </p:nvPr>
        </p:nvSpPr>
        <p:spPr>
          <a:xfrm>
            <a:off x="1066800" y="1827213"/>
            <a:ext cx="7616825" cy="4649787"/>
          </a:xfrm>
        </p:spPr>
        <p:txBody>
          <a:bodyPr/>
          <a:lstStyle/>
          <a:p>
            <a:pPr>
              <a:lnSpc>
                <a:spcPct val="80000"/>
              </a:lnSpc>
              <a:buFont typeface="Wingdings" pitchFamily="2" charset="2"/>
              <a:buNone/>
            </a:pPr>
            <a:r>
              <a:rPr lang="en-US" sz="2100"/>
              <a:t>Rising temperatures are not predicted to change the global average production; however, significant regional changes are likely. </a:t>
            </a:r>
          </a:p>
          <a:p>
            <a:pPr>
              <a:lnSpc>
                <a:spcPct val="80000"/>
              </a:lnSpc>
              <a:buFont typeface="Wingdings" pitchFamily="2" charset="2"/>
              <a:buNone/>
            </a:pPr>
            <a:endParaRPr lang="en-US" sz="2100"/>
          </a:p>
          <a:p>
            <a:pPr>
              <a:lnSpc>
                <a:spcPct val="80000"/>
              </a:lnSpc>
              <a:buFont typeface="Wingdings" pitchFamily="2" charset="2"/>
              <a:buNone/>
            </a:pPr>
            <a:r>
              <a:rPr lang="en-US" sz="2100"/>
              <a:t>Production is projected to increase in high latitudes, in freshwater and from aquaculture. </a:t>
            </a:r>
          </a:p>
          <a:p>
            <a:pPr>
              <a:lnSpc>
                <a:spcPct val="80000"/>
              </a:lnSpc>
              <a:buFont typeface="Wingdings" pitchFamily="2" charset="2"/>
              <a:buNone/>
            </a:pPr>
            <a:endParaRPr lang="en-US" sz="2100"/>
          </a:p>
          <a:p>
            <a:pPr>
              <a:lnSpc>
                <a:spcPct val="80000"/>
              </a:lnSpc>
              <a:buFont typeface="Wingdings" pitchFamily="2" charset="2"/>
              <a:buNone/>
            </a:pPr>
            <a:r>
              <a:rPr lang="en-US" sz="2100"/>
              <a:t>Warmer climates should increase the growing season, decrease natural winter variability, and improve growing rates in high latitude regions. </a:t>
            </a:r>
          </a:p>
          <a:p>
            <a:pPr>
              <a:lnSpc>
                <a:spcPct val="80000"/>
              </a:lnSpc>
              <a:buFont typeface="Wingdings" pitchFamily="2" charset="2"/>
              <a:buNone/>
            </a:pPr>
            <a:endParaRPr lang="en-US" sz="2100"/>
          </a:p>
          <a:p>
            <a:pPr>
              <a:lnSpc>
                <a:spcPct val="80000"/>
              </a:lnSpc>
              <a:buFont typeface="Wingdings" pitchFamily="2" charset="2"/>
              <a:buNone/>
            </a:pPr>
            <a:r>
              <a:rPr lang="en-US" sz="2100"/>
              <a:t>However, these beneficial results may be counterbalanced by changes in reproductive patterns, migration routes, and ecosystem relationships.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Agriculture</a:t>
            </a:r>
          </a:p>
        </p:txBody>
      </p:sp>
      <p:sp>
        <p:nvSpPr>
          <p:cNvPr id="126979" name="Rectangle 3"/>
          <p:cNvSpPr>
            <a:spLocks noGrp="1" noChangeArrowheads="1"/>
          </p:cNvSpPr>
          <p:nvPr>
            <p:ph type="body" idx="1"/>
          </p:nvPr>
        </p:nvSpPr>
        <p:spPr>
          <a:xfrm>
            <a:off x="1370013" y="1827213"/>
            <a:ext cx="7313612" cy="4802187"/>
          </a:xfrm>
        </p:spPr>
        <p:txBody>
          <a:bodyPr/>
          <a:lstStyle/>
          <a:p>
            <a:pPr>
              <a:buFont typeface="Wingdings" pitchFamily="2" charset="2"/>
              <a:buNone/>
            </a:pPr>
            <a:r>
              <a:rPr lang="en-US" sz="2000"/>
              <a:t>Total global food production is not expected to change substantially as a result of climate change, but production will probably change dramatically regionally. </a:t>
            </a:r>
          </a:p>
          <a:p>
            <a:pPr>
              <a:buFont typeface="Wingdings" pitchFamily="2" charset="2"/>
              <a:buNone/>
            </a:pPr>
            <a:endParaRPr lang="en-US" sz="2000"/>
          </a:p>
          <a:p>
            <a:pPr>
              <a:buFont typeface="Wingdings" pitchFamily="2" charset="2"/>
              <a:buNone/>
            </a:pPr>
            <a:r>
              <a:rPr lang="en-US" sz="2000"/>
              <a:t>Some areas will have increasing crop yields. Others will decline, especially in tropical and subtropical regions. The flexibility in crop distribution (the variety of crops that can be grown in a region) is predicted to decline. </a:t>
            </a:r>
          </a:p>
          <a:p>
            <a:pPr>
              <a:buFont typeface="Wingdings" pitchFamily="2" charset="2"/>
              <a:buNone/>
            </a:pPr>
            <a:endParaRPr lang="en-US" sz="2000"/>
          </a:p>
          <a:p>
            <a:pPr>
              <a:buFont typeface="Wingdings" pitchFamily="2" charset="2"/>
              <a:buNone/>
            </a:pPr>
            <a:r>
              <a:rPr lang="en-US" sz="2000"/>
              <a:t>Developed countries may be able to adapt to these circumstances. Developing countries that currently struggle with these issues will suffer even more.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Civilization</a:t>
            </a:r>
          </a:p>
        </p:txBody>
      </p:sp>
      <p:sp>
        <p:nvSpPr>
          <p:cNvPr id="131075" name="Rectangle 3"/>
          <p:cNvSpPr>
            <a:spLocks noGrp="1" noChangeArrowheads="1"/>
          </p:cNvSpPr>
          <p:nvPr>
            <p:ph type="body" idx="1"/>
          </p:nvPr>
        </p:nvSpPr>
        <p:spPr/>
        <p:txBody>
          <a:bodyPr/>
          <a:lstStyle/>
          <a:p>
            <a:pPr>
              <a:buFont typeface="Wingdings" pitchFamily="2" charset="2"/>
              <a:buNone/>
            </a:pPr>
            <a:r>
              <a:rPr lang="en-US" sz="2500"/>
              <a:t>Abrupt shifts in climate have had adverse effects on human civilizations in the past. </a:t>
            </a:r>
          </a:p>
          <a:p>
            <a:endParaRPr lang="en-US" sz="2500"/>
          </a:p>
          <a:p>
            <a:pPr>
              <a:buFont typeface="Wingdings" pitchFamily="2" charset="2"/>
              <a:buNone/>
            </a:pPr>
            <a:r>
              <a:rPr lang="en-US" sz="2500"/>
              <a:t>Paleoclimate data suggest that the collapse of the Mesopotamian Empire about 4,200 years ago (2,200 BC) corresponds to a sharp cooling event (</a:t>
            </a:r>
            <a:r>
              <a:rPr lang="en-US" sz="2500" b="1">
                <a:hlinkClick r:id="rId2"/>
              </a:rPr>
              <a:t>Alley &amp; deMenocal, 1998</a:t>
            </a:r>
            <a:r>
              <a:rPr lang="en-US" sz="2500"/>
              <a:t>). </a:t>
            </a:r>
          </a:p>
          <a:p>
            <a:endParaRPr lang="en-US" sz="25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66800" y="228600"/>
            <a:ext cx="7543800" cy="1219200"/>
          </a:xfrm>
        </p:spPr>
        <p:txBody>
          <a:bodyPr/>
          <a:lstStyle/>
          <a:p>
            <a:r>
              <a:rPr lang="en-US" sz="3200" dirty="0">
                <a:solidFill>
                  <a:schemeClr val="tx1"/>
                </a:solidFill>
                <a:latin typeface="Arial" charset="0"/>
                <a:cs typeface="Times" charset="0"/>
              </a:rPr>
              <a:t>Responding to Climate Change Predictions</a:t>
            </a:r>
            <a:endParaRPr lang="en-US" sz="3200" dirty="0">
              <a:solidFill>
                <a:schemeClr val="tx1"/>
              </a:solidFill>
              <a:cs typeface="Times" charset="0"/>
            </a:endParaRPr>
          </a:p>
        </p:txBody>
      </p:sp>
      <p:sp>
        <p:nvSpPr>
          <p:cNvPr id="64515" name="Rectangle 3"/>
          <p:cNvSpPr>
            <a:spLocks noGrp="1" noChangeArrowheads="1"/>
          </p:cNvSpPr>
          <p:nvPr>
            <p:ph type="body" idx="1"/>
          </p:nvPr>
        </p:nvSpPr>
        <p:spPr>
          <a:xfrm>
            <a:off x="381000" y="1752600"/>
            <a:ext cx="8458200" cy="4953000"/>
          </a:xfrm>
        </p:spPr>
        <p:txBody>
          <a:bodyPr/>
          <a:lstStyle/>
          <a:p>
            <a:pPr>
              <a:lnSpc>
                <a:spcPct val="90000"/>
              </a:lnSpc>
            </a:pPr>
            <a:r>
              <a:rPr lang="en-US" sz="2800" dirty="0">
                <a:latin typeface="Arial" charset="0"/>
              </a:rPr>
              <a:t>Humans  will  either mitigate the problem  by reduction of greenhouse gas  emissions or adapt  by changing  their  life  style</a:t>
            </a:r>
            <a:r>
              <a:rPr lang="en-US" sz="2800" dirty="0" smtClean="0">
                <a:latin typeface="Arial" charset="0"/>
              </a:rPr>
              <a:t>.</a:t>
            </a:r>
          </a:p>
          <a:p>
            <a:pPr>
              <a:lnSpc>
                <a:spcPct val="90000"/>
              </a:lnSpc>
            </a:pPr>
            <a:endParaRPr lang="en-US" sz="2800" dirty="0">
              <a:latin typeface="Arial" charset="0"/>
            </a:endParaRPr>
          </a:p>
          <a:p>
            <a:pPr>
              <a:lnSpc>
                <a:spcPct val="90000"/>
              </a:lnSpc>
            </a:pPr>
            <a:r>
              <a:rPr lang="en-US" sz="2800" dirty="0">
                <a:latin typeface="Arial" charset="0"/>
              </a:rPr>
              <a:t>Other species  will not have a choice.  They cannot mitigate the problem and  they cannot easily change their life style</a:t>
            </a:r>
            <a:r>
              <a:rPr lang="en-US" sz="2800" dirty="0" smtClean="0">
                <a:latin typeface="Arial" charset="0"/>
              </a:rPr>
              <a:t>.</a:t>
            </a:r>
          </a:p>
          <a:p>
            <a:pPr>
              <a:lnSpc>
                <a:spcPct val="90000"/>
              </a:lnSpc>
              <a:buNone/>
            </a:pPr>
            <a:endParaRPr lang="en-US" sz="2800" dirty="0">
              <a:latin typeface="Arial" charset="0"/>
            </a:endParaRPr>
          </a:p>
          <a:p>
            <a:pPr>
              <a:lnSpc>
                <a:spcPct val="90000"/>
              </a:lnSpc>
            </a:pPr>
            <a:r>
              <a:rPr lang="en-US" sz="2800" dirty="0">
                <a:latin typeface="Arial" charset="0"/>
              </a:rPr>
              <a:t>It may be that the  ultimate losers in the climate debate will  not be  us but rather all  of our fellow travelers. </a:t>
            </a:r>
          </a:p>
          <a:p>
            <a:pPr>
              <a:lnSpc>
                <a:spcPct val="90000"/>
              </a:lnSpc>
            </a:pPr>
            <a:endParaRPr lang="en-US" sz="2400" dirty="0">
              <a:solidFill>
                <a:srgbClr val="442200"/>
              </a:solidFill>
              <a:latin typeface="Arial" charset="0"/>
            </a:endParaRPr>
          </a:p>
        </p:txBody>
      </p:sp>
      <p:sp>
        <p:nvSpPr>
          <p:cNvPr id="64517" name="Rectangle 5"/>
          <p:cNvSpPr>
            <a:spLocks noChangeArrowheads="1"/>
          </p:cNvSpPr>
          <p:nvPr/>
        </p:nvSpPr>
        <p:spPr bwMode="auto">
          <a:xfrm>
            <a:off x="8705850" y="6491288"/>
            <a:ext cx="438150" cy="366712"/>
          </a:xfrm>
          <a:prstGeom prst="rect">
            <a:avLst/>
          </a:prstGeom>
          <a:noFill/>
          <a:ln w="9525">
            <a:noFill/>
            <a:miter lim="800000"/>
            <a:headEnd/>
            <a:tailEnd/>
          </a:ln>
          <a:effectLst/>
        </p:spPr>
        <p:txBody>
          <a:bodyPr wrap="none">
            <a:spAutoFit/>
          </a:bodyPr>
          <a:lstStyle/>
          <a:p>
            <a:r>
              <a:rPr lang="en-US" altLang="en-US" sz="1800" b="1">
                <a:latin typeface="Helvetica" charset="0"/>
              </a:rPr>
              <a:t>40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33375"/>
            <a:ext cx="7315200" cy="1066800"/>
          </a:xfrm>
        </p:spPr>
        <p:txBody>
          <a:bodyPr/>
          <a:lstStyle/>
          <a:p>
            <a:r>
              <a:rPr lang="en-US" sz="4000" b="1" dirty="0" smtClean="0">
                <a:latin typeface="Arial" charset="0"/>
                <a:cs typeface="Times" charset="0"/>
              </a:rPr>
              <a:t>What is your choice of action?</a:t>
            </a:r>
            <a:endParaRPr lang="en-US" sz="4000" dirty="0"/>
          </a:p>
        </p:txBody>
      </p:sp>
      <p:pic>
        <p:nvPicPr>
          <p:cNvPr id="3" name="Picture 5"/>
          <p:cNvPicPr>
            <a:picLocks noChangeAspect="1" noChangeArrowheads="1"/>
          </p:cNvPicPr>
          <p:nvPr/>
        </p:nvPicPr>
        <p:blipFill>
          <a:blip r:embed="rId2"/>
          <a:srcRect/>
          <a:stretch>
            <a:fillRect/>
          </a:stretch>
        </p:blipFill>
        <p:spPr bwMode="auto">
          <a:xfrm>
            <a:off x="1828800" y="1771761"/>
            <a:ext cx="5638800" cy="47814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524000" y="333375"/>
            <a:ext cx="7086600" cy="1066800"/>
          </a:xfrm>
        </p:spPr>
        <p:txBody>
          <a:bodyPr/>
          <a:lstStyle/>
          <a:p>
            <a:r>
              <a:rPr lang="en-US" sz="1800" dirty="0">
                <a:solidFill>
                  <a:schemeClr val="tx1"/>
                </a:solidFill>
              </a:rPr>
              <a:t>One can also observe that the concentration of carbon dioxide in the atmosphere and the mean annual global temperature have been increasing since the end of the last ice age approximately 10,000 years ago.</a:t>
            </a:r>
            <a:endParaRPr lang="en-US" sz="3200" dirty="0"/>
          </a:p>
        </p:txBody>
      </p:sp>
      <p:pic>
        <p:nvPicPr>
          <p:cNvPr id="87044" name="Picture 4" descr="CO2_504x384"/>
          <p:cNvPicPr>
            <a:picLocks noGrp="1" noChangeAspect="1" noChangeArrowheads="1"/>
          </p:cNvPicPr>
          <p:nvPr>
            <p:ph idx="1"/>
          </p:nvPr>
        </p:nvPicPr>
        <p:blipFill>
          <a:blip r:embed="rId2"/>
          <a:srcRect/>
          <a:stretch>
            <a:fillRect/>
          </a:stretch>
        </p:blipFill>
        <p:spPr>
          <a:xfrm>
            <a:off x="1981200" y="1704975"/>
            <a:ext cx="5867400" cy="4467225"/>
          </a:xfrm>
          <a:noFill/>
          <a:ln/>
        </p:spPr>
      </p:pic>
      <p:sp>
        <p:nvSpPr>
          <p:cNvPr id="87046" name="Text Box 6"/>
          <p:cNvSpPr txBox="1">
            <a:spLocks noChangeArrowheads="1"/>
          </p:cNvSpPr>
          <p:nvPr/>
        </p:nvSpPr>
        <p:spPr bwMode="auto">
          <a:xfrm>
            <a:off x="1981200" y="6248400"/>
            <a:ext cx="6188075" cy="457200"/>
          </a:xfrm>
          <a:prstGeom prst="rect">
            <a:avLst/>
          </a:prstGeom>
          <a:noFill/>
          <a:ln w="9525">
            <a:noFill/>
            <a:miter lim="800000"/>
            <a:headEnd/>
            <a:tailEnd/>
          </a:ln>
          <a:effectLst/>
        </p:spPr>
        <p:txBody>
          <a:bodyPr>
            <a:spAutoFit/>
          </a:bodyPr>
          <a:lstStyle/>
          <a:p>
            <a:r>
              <a:rPr lang="en-US" sz="1200"/>
              <a:t>Figure 4. CO2 Concentration. The Clinton White House from Neftel et al &amp; Keeling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p:cNvSpPr>
            <a:spLocks noGrp="1" noChangeArrowheads="1"/>
          </p:cNvSpPr>
          <p:nvPr>
            <p:ph type="title"/>
          </p:nvPr>
        </p:nvSpPr>
        <p:spPr>
          <a:xfrm>
            <a:off x="1371600" y="457200"/>
            <a:ext cx="7239000" cy="973138"/>
          </a:xfrm>
        </p:spPr>
        <p:txBody>
          <a:bodyPr/>
          <a:lstStyle/>
          <a:p>
            <a:r>
              <a:rPr lang="en-US" sz="1800">
                <a:solidFill>
                  <a:schemeClr val="tx1"/>
                </a:solidFill>
              </a:rPr>
              <a:t>Through the study of ancient ice cores from Antarctica both the concentration of carbon dioxide in the atmosphere and Global Mean Annual Temperature can be determined for the past 160 thousand years of the earth's history.</a:t>
            </a:r>
            <a:endParaRPr lang="en-US" sz="1800"/>
          </a:p>
        </p:txBody>
      </p:sp>
      <p:pic>
        <p:nvPicPr>
          <p:cNvPr id="89092" name="Picture 4" descr="CO2andTemp"/>
          <p:cNvPicPr>
            <a:picLocks noGrp="1" noChangeAspect="1" noChangeArrowheads="1"/>
          </p:cNvPicPr>
          <p:nvPr>
            <p:ph idx="1"/>
          </p:nvPr>
        </p:nvPicPr>
        <p:blipFill>
          <a:blip r:embed="rId2"/>
          <a:srcRect/>
          <a:stretch>
            <a:fillRect/>
          </a:stretch>
        </p:blipFill>
        <p:spPr>
          <a:xfrm>
            <a:off x="2667000" y="1676400"/>
            <a:ext cx="4006850" cy="4495800"/>
          </a:xfrm>
          <a:noFill/>
          <a:ln/>
        </p:spPr>
      </p:pic>
      <p:sp>
        <p:nvSpPr>
          <p:cNvPr id="89095" name="Text Box 7"/>
          <p:cNvSpPr txBox="1">
            <a:spLocks noChangeArrowheads="1"/>
          </p:cNvSpPr>
          <p:nvPr/>
        </p:nvSpPr>
        <p:spPr bwMode="auto">
          <a:xfrm>
            <a:off x="2651125" y="6203950"/>
            <a:ext cx="4511675" cy="457200"/>
          </a:xfrm>
          <a:prstGeom prst="rect">
            <a:avLst/>
          </a:prstGeom>
          <a:noFill/>
          <a:ln w="9525">
            <a:noFill/>
            <a:miter lim="800000"/>
            <a:headEnd/>
            <a:tailEnd/>
          </a:ln>
          <a:effectLst/>
        </p:spPr>
        <p:txBody>
          <a:bodyPr>
            <a:spAutoFit/>
          </a:bodyPr>
          <a:lstStyle/>
          <a:p>
            <a:r>
              <a:rPr lang="en-US" sz="1200"/>
              <a:t>Figure 3. CO2 and Temperature. The Clinton White House from Barnola et al., Vostok Ice Core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noChangeArrowheads="1"/>
          </p:cNvSpPr>
          <p:nvPr>
            <p:ph type="title"/>
          </p:nvPr>
        </p:nvSpPr>
        <p:spPr/>
        <p:txBody>
          <a:bodyPr/>
          <a:lstStyle/>
          <a:p>
            <a:r>
              <a:rPr lang="en-US"/>
              <a:t>Global Carbon Cycle</a:t>
            </a:r>
          </a:p>
        </p:txBody>
      </p:sp>
      <p:pic>
        <p:nvPicPr>
          <p:cNvPr id="99332" name="Picture 4" descr="globwarm440x421"/>
          <p:cNvPicPr>
            <a:picLocks noGrp="1" noChangeAspect="1" noChangeArrowheads="1"/>
          </p:cNvPicPr>
          <p:nvPr>
            <p:ph idx="1"/>
          </p:nvPr>
        </p:nvPicPr>
        <p:blipFill>
          <a:blip r:embed="rId2"/>
          <a:srcRect/>
          <a:stretch>
            <a:fillRect/>
          </a:stretch>
        </p:blipFill>
        <p:spPr>
          <a:xfrm>
            <a:off x="145422" y="2133600"/>
            <a:ext cx="3586014" cy="3429000"/>
          </a:xfrm>
          <a:noFill/>
          <a:ln/>
        </p:spPr>
      </p:pic>
      <p:sp>
        <p:nvSpPr>
          <p:cNvPr id="99335" name="Text Box 7"/>
          <p:cNvSpPr txBox="1">
            <a:spLocks noChangeArrowheads="1"/>
          </p:cNvSpPr>
          <p:nvPr/>
        </p:nvSpPr>
        <p:spPr bwMode="auto">
          <a:xfrm>
            <a:off x="2498725" y="6203950"/>
            <a:ext cx="4816475" cy="457200"/>
          </a:xfrm>
          <a:prstGeom prst="rect">
            <a:avLst/>
          </a:prstGeom>
          <a:noFill/>
          <a:ln w="9525">
            <a:noFill/>
            <a:miter lim="800000"/>
            <a:headEnd/>
            <a:tailEnd/>
          </a:ln>
          <a:effectLst/>
        </p:spPr>
        <p:txBody>
          <a:bodyPr>
            <a:spAutoFit/>
          </a:bodyPr>
          <a:lstStyle/>
          <a:p>
            <a:r>
              <a:rPr lang="en-US" sz="1200"/>
              <a:t>From "Energy Futures" - a publication of the Natural Resources Defense Council and Uncommon Sense, Inc.</a:t>
            </a:r>
          </a:p>
        </p:txBody>
      </p:sp>
      <p:pic>
        <p:nvPicPr>
          <p:cNvPr id="5" name="Picture 4"/>
          <p:cNvPicPr>
            <a:picLocks noChangeAspect="1" noChangeArrowheads="1"/>
          </p:cNvPicPr>
          <p:nvPr/>
        </p:nvPicPr>
        <p:blipFill>
          <a:blip r:embed="rId3"/>
          <a:srcRect/>
          <a:stretch>
            <a:fillRect/>
          </a:stretch>
        </p:blipFill>
        <p:spPr bwMode="auto">
          <a:xfrm>
            <a:off x="3937000" y="1905000"/>
            <a:ext cx="5080000" cy="3810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GlobalCarbonCycle"/>
          <p:cNvPicPr>
            <a:picLocks noGrp="1" noChangeAspect="1" noChangeArrowheads="1"/>
          </p:cNvPicPr>
          <p:nvPr>
            <p:ph idx="1"/>
          </p:nvPr>
        </p:nvPicPr>
        <p:blipFill>
          <a:blip r:embed="rId2"/>
          <a:srcRect/>
          <a:stretch>
            <a:fillRect/>
          </a:stretch>
        </p:blipFill>
        <p:spPr>
          <a:xfrm>
            <a:off x="533400" y="2286000"/>
            <a:ext cx="4161737" cy="3429000"/>
          </a:xfrm>
          <a:noFill/>
          <a:ln/>
        </p:spPr>
      </p:pic>
      <p:sp>
        <p:nvSpPr>
          <p:cNvPr id="93191" name="Text Box 7"/>
          <p:cNvSpPr txBox="1">
            <a:spLocks noChangeArrowheads="1"/>
          </p:cNvSpPr>
          <p:nvPr/>
        </p:nvSpPr>
        <p:spPr bwMode="auto">
          <a:xfrm>
            <a:off x="1600200" y="488950"/>
            <a:ext cx="7162800" cy="915988"/>
          </a:xfrm>
          <a:prstGeom prst="rect">
            <a:avLst/>
          </a:prstGeom>
          <a:noFill/>
          <a:ln w="9525">
            <a:noFill/>
            <a:miter lim="800000"/>
            <a:headEnd/>
            <a:tailEnd/>
          </a:ln>
          <a:effectLst/>
        </p:spPr>
        <p:txBody>
          <a:bodyPr wrap="square">
            <a:spAutoFit/>
          </a:bodyPr>
          <a:lstStyle/>
          <a:p>
            <a:r>
              <a:rPr lang="en-US" dirty="0"/>
              <a:t>The global carbon cycle involves the earth's atmosphere, fossil fuels, the oceans, and the vegetation and soils of the earth's terrestrial ecosystems.</a:t>
            </a:r>
          </a:p>
        </p:txBody>
      </p:sp>
      <p:sp>
        <p:nvSpPr>
          <p:cNvPr id="93192" name="Text Box 8"/>
          <p:cNvSpPr txBox="1">
            <a:spLocks noChangeArrowheads="1"/>
          </p:cNvSpPr>
          <p:nvPr/>
        </p:nvSpPr>
        <p:spPr bwMode="auto">
          <a:xfrm>
            <a:off x="533400" y="5943600"/>
            <a:ext cx="4587875" cy="457200"/>
          </a:xfrm>
          <a:prstGeom prst="rect">
            <a:avLst/>
          </a:prstGeom>
          <a:noFill/>
          <a:ln w="9525">
            <a:noFill/>
            <a:miter lim="800000"/>
            <a:headEnd/>
            <a:tailEnd/>
          </a:ln>
          <a:effectLst/>
        </p:spPr>
        <p:txBody>
          <a:bodyPr>
            <a:spAutoFit/>
          </a:bodyPr>
          <a:lstStyle/>
          <a:p>
            <a:r>
              <a:rPr lang="en-US" sz="1200" dirty="0"/>
              <a:t>From Richard Houghton, Senior Scientist, Carbon Research, Woods Hole Oceanographic Institute</a:t>
            </a:r>
          </a:p>
        </p:txBody>
      </p:sp>
      <p:pic>
        <p:nvPicPr>
          <p:cNvPr id="5" name="Picture 4" descr="SciStratFig3-1"/>
          <p:cNvPicPr>
            <a:picLocks noChangeAspect="1" noChangeArrowheads="1"/>
          </p:cNvPicPr>
          <p:nvPr/>
        </p:nvPicPr>
        <p:blipFill>
          <a:blip r:embed="rId3"/>
          <a:srcRect/>
          <a:stretch>
            <a:fillRect/>
          </a:stretch>
        </p:blipFill>
        <p:spPr bwMode="auto">
          <a:xfrm>
            <a:off x="4953000" y="2250260"/>
            <a:ext cx="3886200" cy="3464739"/>
          </a:xfrm>
          <a:prstGeom prst="rect">
            <a:avLst/>
          </a:prstGeom>
          <a:noFill/>
          <a:ln w="9525">
            <a:noFill/>
            <a:miter lim="800000"/>
            <a:headEnd/>
            <a:tailEnd/>
          </a:ln>
          <a:effectLst>
            <a:outerShdw dist="35921" dir="2700000" algn="ctr" rotWithShape="0">
              <a:schemeClr val="bg1"/>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noChangeArrowheads="1"/>
          </p:cNvSpPr>
          <p:nvPr>
            <p:ph type="title"/>
          </p:nvPr>
        </p:nvSpPr>
        <p:spPr>
          <a:xfrm>
            <a:off x="1524000" y="304800"/>
            <a:ext cx="7391400" cy="1066800"/>
          </a:xfrm>
        </p:spPr>
        <p:txBody>
          <a:bodyPr/>
          <a:lstStyle/>
          <a:p>
            <a:r>
              <a:rPr lang="en-US" sz="1800" dirty="0">
                <a:solidFill>
                  <a:schemeClr val="tx1"/>
                </a:solidFill>
              </a:rPr>
              <a:t>The dramatic increase in carbon dioxide concentration in the atmosphere over the past 150 years (from about 280 parts per million to about 360 parts per million) is largely due to anthropogenic (human-caused) effects (</a:t>
            </a:r>
            <a:r>
              <a:rPr lang="en-US" sz="1800" dirty="0">
                <a:solidFill>
                  <a:schemeClr val="tx1"/>
                </a:solidFill>
                <a:hlinkClick r:id="rId2"/>
              </a:rPr>
              <a:t>IPCC 1995</a:t>
            </a:r>
            <a:r>
              <a:rPr lang="en-US" sz="1800" dirty="0" smtClean="0">
                <a:solidFill>
                  <a:schemeClr val="tx1"/>
                </a:solidFill>
              </a:rPr>
              <a:t>).</a:t>
            </a:r>
            <a:endParaRPr lang="en-US" sz="1800" dirty="0">
              <a:solidFill>
                <a:schemeClr val="tx1"/>
              </a:solidFill>
            </a:endParaRPr>
          </a:p>
        </p:txBody>
      </p:sp>
      <p:sp>
        <p:nvSpPr>
          <p:cNvPr id="95239" name="Text Box 7"/>
          <p:cNvSpPr txBox="1">
            <a:spLocks noChangeArrowheads="1"/>
          </p:cNvSpPr>
          <p:nvPr/>
        </p:nvSpPr>
        <p:spPr bwMode="auto">
          <a:xfrm>
            <a:off x="1524000" y="3429000"/>
            <a:ext cx="5959475" cy="274638"/>
          </a:xfrm>
          <a:prstGeom prst="rect">
            <a:avLst/>
          </a:prstGeom>
          <a:noFill/>
          <a:ln w="9525">
            <a:noFill/>
            <a:miter lim="800000"/>
            <a:headEnd/>
            <a:tailEnd/>
          </a:ln>
          <a:effectLst/>
        </p:spPr>
        <p:txBody>
          <a:bodyPr>
            <a:spAutoFit/>
          </a:bodyPr>
          <a:lstStyle/>
          <a:p>
            <a:endParaRPr lang="en-US" sz="1200"/>
          </a:p>
        </p:txBody>
      </p:sp>
      <p:pic>
        <p:nvPicPr>
          <p:cNvPr id="95240" name="Picture 8" descr="OCP04-05_fig9"/>
          <p:cNvPicPr>
            <a:picLocks noGrp="1" noChangeAspect="1" noChangeArrowheads="1"/>
          </p:cNvPicPr>
          <p:nvPr>
            <p:ph sz="half" idx="2"/>
          </p:nvPr>
        </p:nvPicPr>
        <p:blipFill>
          <a:blip r:embed="rId3"/>
          <a:srcRect/>
          <a:stretch>
            <a:fillRect/>
          </a:stretch>
        </p:blipFill>
        <p:spPr>
          <a:xfrm>
            <a:off x="381000" y="2590800"/>
            <a:ext cx="4468424" cy="3276600"/>
          </a:xfrm>
          <a:noFill/>
          <a:ln/>
        </p:spPr>
      </p:pic>
      <p:pic>
        <p:nvPicPr>
          <p:cNvPr id="6" name="Picture 7" descr="SciStratFig7-3"/>
          <p:cNvPicPr>
            <a:picLocks noGrp="1" noChangeAspect="1" noChangeArrowheads="1"/>
          </p:cNvPicPr>
          <p:nvPr>
            <p:ph sz="half" idx="2"/>
          </p:nvPr>
        </p:nvPicPr>
        <p:blipFill>
          <a:blip r:embed="rId4"/>
          <a:srcRect/>
          <a:stretch>
            <a:fillRect/>
          </a:stretch>
        </p:blipFill>
        <p:spPr>
          <a:xfrm>
            <a:off x="5029200" y="2590800"/>
            <a:ext cx="3719938" cy="3276600"/>
          </a:xfrm>
          <a:noFill/>
          <a:ln/>
        </p:spPr>
      </p:pic>
      <p:sp>
        <p:nvSpPr>
          <p:cNvPr id="7" name="Rectangle 6"/>
          <p:cNvSpPr/>
          <p:nvPr/>
        </p:nvSpPr>
        <p:spPr>
          <a:xfrm>
            <a:off x="533400" y="1981200"/>
            <a:ext cx="8153400" cy="369332"/>
          </a:xfrm>
          <a:prstGeom prst="rect">
            <a:avLst/>
          </a:prstGeom>
        </p:spPr>
        <p:txBody>
          <a:bodyPr wrap="square">
            <a:spAutoFit/>
          </a:bodyPr>
          <a:lstStyle/>
          <a:p>
            <a:r>
              <a:rPr lang="en-US" dirty="0" smtClean="0">
                <a:solidFill>
                  <a:schemeClr val="tx1"/>
                </a:solidFill>
              </a:rPr>
              <a:t>The increase in atmospheric CO2 corresponds to annual fossil fuel emissions.</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en-US"/>
          </a:p>
        </p:txBody>
      </p:sp>
      <p:sp>
        <p:nvSpPr>
          <p:cNvPr id="105475" name="Rectangle 3"/>
          <p:cNvSpPr>
            <a:spLocks noGrp="1" noChangeArrowheads="1"/>
          </p:cNvSpPr>
          <p:nvPr>
            <p:ph type="body" idx="1"/>
          </p:nvPr>
        </p:nvSpPr>
        <p:spPr>
          <a:xfrm>
            <a:off x="990600" y="1903413"/>
            <a:ext cx="7313612" cy="4725987"/>
          </a:xfrm>
        </p:spPr>
        <p:txBody>
          <a:bodyPr/>
          <a:lstStyle/>
          <a:p>
            <a:pPr>
              <a:lnSpc>
                <a:spcPct val="90000"/>
              </a:lnSpc>
              <a:buFont typeface="Wingdings" pitchFamily="2" charset="2"/>
              <a:buNone/>
            </a:pPr>
            <a:r>
              <a:rPr lang="en-US" sz="2800" dirty="0"/>
              <a:t>If carbon dioxide emissions continue to increase at present rates, a quadrupling of pre-industrial CO2 concentration will occur not long after the year 2100. </a:t>
            </a:r>
          </a:p>
          <a:p>
            <a:pPr>
              <a:lnSpc>
                <a:spcPct val="90000"/>
              </a:lnSpc>
              <a:buFont typeface="Wingdings" pitchFamily="2" charset="2"/>
              <a:buNone/>
            </a:pPr>
            <a:endParaRPr lang="en-US" sz="2800" dirty="0"/>
          </a:p>
          <a:p>
            <a:pPr>
              <a:lnSpc>
                <a:spcPct val="90000"/>
              </a:lnSpc>
              <a:buFont typeface="Wingdings" pitchFamily="2" charset="2"/>
              <a:buNone/>
            </a:pPr>
            <a:r>
              <a:rPr lang="en-US" sz="2800" dirty="0"/>
              <a:t>Projected temperature increases for such an atmospheric concentration are 15-20 °F above the present day mean annual global surface temperature.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lowing puzzle pieces design template">
  <a:themeElements>
    <a:clrScheme name="Default Design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Glowing puzzle pieces design template</Template>
  <TotalTime>45</TotalTime>
  <Words>1938</Words>
  <Application>Microsoft Office PowerPoint</Application>
  <PresentationFormat>On-screen Show (4:3)</PresentationFormat>
  <Paragraphs>144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Glowing puzzle pieces design template</vt:lpstr>
      <vt:lpstr>NS3310: Physical Science Studies</vt:lpstr>
      <vt:lpstr>Four Levels of Climate Change</vt:lpstr>
      <vt:lpstr>“I  don’t  think the  weather  has changed.  Some  of my students were at a conference where they had a debate.  And they learned that there is scientific evidence to show that the earth is not warming.  In fact it is cooling.  We go through cycles, but sometimes people have short memories”— a high school principal to John Immerwahr.</vt:lpstr>
      <vt:lpstr>One can also observe that the concentration of carbon dioxide in the atmosphere and the mean annual global temperature have been increasing since the end of the last ice age approximately 10,000 years ago.</vt:lpstr>
      <vt:lpstr>Through the study of ancient ice cores from Antarctica both the concentration of carbon dioxide in the atmosphere and Global Mean Annual Temperature can be determined for the past 160 thousand years of the earth's history.</vt:lpstr>
      <vt:lpstr>Global Carbon Cycle</vt:lpstr>
      <vt:lpstr>Slide 7</vt:lpstr>
      <vt:lpstr>The dramatic increase in carbon dioxide concentration in the atmosphere over the past 150 years (from about 280 parts per million to about 360 parts per million) is largely due to anthropogenic (human-caused) effects (IPCC 1995).</vt:lpstr>
      <vt:lpstr>Slide 9</vt:lpstr>
      <vt:lpstr>If CO2 emissions are stabilized at current levels:</vt:lpstr>
      <vt:lpstr>Atmospheric Carbon Budget</vt:lpstr>
      <vt:lpstr>Worst Case Scenario</vt:lpstr>
      <vt:lpstr>Changes in the Water Cycle</vt:lpstr>
      <vt:lpstr>Flooding</vt:lpstr>
      <vt:lpstr>Sea-level Rise</vt:lpstr>
      <vt:lpstr>Biosphere</vt:lpstr>
      <vt:lpstr>Coastlines</vt:lpstr>
      <vt:lpstr>Glaciers</vt:lpstr>
      <vt:lpstr>Impact on Humans</vt:lpstr>
      <vt:lpstr>Disease</vt:lpstr>
      <vt:lpstr>Extreme Weather</vt:lpstr>
      <vt:lpstr>Air Quality</vt:lpstr>
      <vt:lpstr>Most of the increase in atmospheric CO2 concentrations came from and will continue to come from the use of fossil fuels (coal, oil, and natural gas) for energy, but about 25% of the increase over the last 150 years came from changes in land use, for example, the clearing of forests and the cultivation of soils for food production.</vt:lpstr>
      <vt:lpstr>Climate Shifts</vt:lpstr>
      <vt:lpstr>Biodiversity</vt:lpstr>
      <vt:lpstr>Ecological Balance</vt:lpstr>
      <vt:lpstr>Desertification</vt:lpstr>
      <vt:lpstr>Wetlands</vt:lpstr>
      <vt:lpstr>Oceans</vt:lpstr>
      <vt:lpstr>Agriculture</vt:lpstr>
      <vt:lpstr>Agriculture</vt:lpstr>
      <vt:lpstr>Civilization</vt:lpstr>
      <vt:lpstr>Responding to Climate Change Predictions</vt:lpstr>
      <vt:lpstr>What is your choice of action?</vt:lpstr>
    </vt:vector>
  </TitlesOfParts>
  <Company>UHD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NS3310: Physical Science Studies</dc:title>
  <dc:creator>hogeb</dc:creator>
  <cp:lastModifiedBy>hogeb</cp:lastModifiedBy>
  <cp:revision>13</cp:revision>
  <dcterms:created xsi:type="dcterms:W3CDTF">2009-07-14T20:16:17Z</dcterms:created>
  <dcterms:modified xsi:type="dcterms:W3CDTF">2010-01-12T15:02:37Z</dcterms:modified>
</cp:coreProperties>
</file>