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26"/>
  </p:notesMasterIdLst>
  <p:sldIdLst>
    <p:sldId id="256" r:id="rId2"/>
    <p:sldId id="28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6" r:id="rId20"/>
    <p:sldId id="277" r:id="rId21"/>
    <p:sldId id="278" r:id="rId22"/>
    <p:sldId id="283" r:id="rId23"/>
    <p:sldId id="284" r:id="rId24"/>
    <p:sldId id="285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7014F-914C-4B8C-86EA-C803DECE06D1}" type="datetimeFigureOut">
              <a:rPr lang="en-US" smtClean="0"/>
              <a:pPr/>
              <a:t>1/11/2010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8F558-74DA-4D20-8374-822F0AF9E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8F558-74DA-4D20-8374-822F0AF9E1E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097DA-48FE-4D6E-BE81-ED5323FE5D4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097DA-48FE-4D6E-BE81-ED5323FE5D4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097DA-48FE-4D6E-BE81-ED5323FE5D4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097DA-48FE-4D6E-BE81-ED5323FE5D4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097DA-48FE-4D6E-BE81-ED5323FE5D4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097DA-48FE-4D6E-BE81-ED5323FE5D4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097DA-48FE-4D6E-BE81-ED5323FE5D4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097DA-48FE-4D6E-BE81-ED5323FE5D4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097DA-48FE-4D6E-BE81-ED5323FE5D4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097DA-48FE-4D6E-BE81-ED5323FE5D4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097DA-48FE-4D6E-BE81-ED5323FE5D4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097DA-48FE-4D6E-BE81-ED5323FE5D4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097DA-48FE-4D6E-BE81-ED5323FE5D4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097DA-48FE-4D6E-BE81-ED5323FE5D4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097DA-48FE-4D6E-BE81-ED5323FE5D42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097DA-48FE-4D6E-BE81-ED5323FE5D4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097DA-48FE-4D6E-BE81-ED5323FE5D4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097DA-48FE-4D6E-BE81-ED5323FE5D4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097DA-48FE-4D6E-BE81-ED5323FE5D4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097DA-48FE-4D6E-BE81-ED5323FE5D4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097DA-48FE-4D6E-BE81-ED5323FE5D4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097DA-48FE-4D6E-BE81-ED5323FE5D4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977E74A-5391-474D-A985-985067E9518E}" type="datetimeFigureOut">
              <a:rPr lang="en-US" smtClean="0"/>
              <a:pPr>
                <a:defRPr/>
              </a:pPr>
              <a:t>1/11/2010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B15055B-AC2C-4A27-A7A2-BEAD48C18B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1E0592D-3D17-4853-9307-49A3405BC17D}" type="datetimeFigureOut">
              <a:rPr lang="en-US" smtClean="0"/>
              <a:pPr>
                <a:defRPr/>
              </a:pPr>
              <a:t>1/11/2010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B517022-9423-496A-B4C5-DF3D8A2213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fld id="{F904D9AF-411F-4E95-895C-6F812A8E2256}" type="datetimeFigureOut">
              <a:rPr lang="en-US" smtClean="0"/>
              <a:pPr>
                <a:defRPr/>
              </a:pPr>
              <a:t>1/11/2010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DF5921D3-2FC5-44CD-ABEA-B9D7B8CD8B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382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2057400"/>
            <a:ext cx="41148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057400"/>
            <a:ext cx="41148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52900"/>
            <a:ext cx="41148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29718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419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4676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BD941CED-50FB-404D-9C3F-CD00A5C2AD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382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2057400"/>
            <a:ext cx="41148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1148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718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19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676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9A6C233D-DAD4-453D-A707-7F5D413BBD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D861B0D-1236-4748-B733-8F16F0C6F359}" type="datetimeFigureOut">
              <a:rPr lang="en-US" smtClean="0"/>
              <a:pPr>
                <a:defRPr/>
              </a:pPr>
              <a:t>1/11/2010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A69003F-8498-4C91-BF9A-290F0ACD67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9C689A24-D7A0-4891-8487-76EED5943FF3}" type="datetimeFigureOut">
              <a:rPr lang="en-US" smtClean="0"/>
              <a:pPr>
                <a:defRPr/>
              </a:pPr>
              <a:t>1/11/2010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1B44D9A0-F5C2-4F22-9EAF-47EC080831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1F4E009-879E-477D-8EA6-B819F8C9231B}" type="datetimeFigureOut">
              <a:rPr lang="en-US" smtClean="0"/>
              <a:pPr>
                <a:defRPr/>
              </a:pPr>
              <a:t>1/11/2010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404F1FB-7D8E-4211-A235-ADC406CDD8F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F6B133C-D26A-436C-8918-73DBE960951C}" type="datetimeFigureOut">
              <a:rPr lang="en-US" smtClean="0"/>
              <a:pPr>
                <a:defRPr/>
              </a:pPr>
              <a:t>1/11/2010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80B2F4A-BF9C-44F4-9EBA-201EE1A02D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AFE2C5C-72F6-4E63-A845-5D680A3FBF02}" type="datetimeFigureOut">
              <a:rPr lang="en-US" smtClean="0"/>
              <a:pPr>
                <a:defRPr/>
              </a:pPr>
              <a:t>1/11/2010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C438FDD-A217-47A1-940B-6C17FCA3CD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5065428E-8053-4EBF-BA03-B9BAE6B260C5}" type="datetimeFigureOut">
              <a:rPr lang="en-US" smtClean="0"/>
              <a:pPr>
                <a:defRPr/>
              </a:pPr>
              <a:t>1/11/2010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EBF0590-4B98-4496-8482-6D4E95C02A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5802D58-0856-48EF-B157-6B6B66A87663}" type="datetimeFigureOut">
              <a:rPr lang="en-US" smtClean="0"/>
              <a:pPr>
                <a:defRPr/>
              </a:pPr>
              <a:t>1/11/2010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5ABFF50-B057-480E-B33A-8E93E9E4BC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5CFCAD7-2D51-41EF-95D8-904EAC25C624}" type="datetimeFigureOut">
              <a:rPr lang="en-US" smtClean="0"/>
              <a:pPr>
                <a:defRPr/>
              </a:pPr>
              <a:t>1/11/2010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EE691AB-C6CC-4169-B024-F20910A32F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5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635A7E3D-796A-42BC-8C24-34433656977F}" type="datetimeFigureOut">
              <a:rPr lang="en-US" smtClean="0"/>
              <a:pPr>
                <a:defRPr/>
              </a:pPr>
              <a:t>1/11/2010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0A718ED-1DCF-41A5-B87C-0732B3CB85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9" descr="1478801662_230c4e1a61_b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" y="206375"/>
            <a:ext cx="4648200" cy="14700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NS3310 - Physical Science Studies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191000" y="5174159"/>
            <a:ext cx="250741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Evolution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Population Genetics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057400"/>
            <a:ext cx="6629400" cy="4038600"/>
          </a:xfrm>
        </p:spPr>
        <p:txBody>
          <a:bodyPr/>
          <a:lstStyle/>
          <a:p>
            <a:r>
              <a:rPr lang="en-US" sz="2800"/>
              <a:t>Population</a:t>
            </a:r>
          </a:p>
          <a:p>
            <a:endParaRPr lang="en-US" sz="2800"/>
          </a:p>
          <a:p>
            <a:r>
              <a:rPr lang="en-US" sz="2800"/>
              <a:t>Gene Pool</a:t>
            </a:r>
          </a:p>
          <a:p>
            <a:endParaRPr lang="en-US" sz="2800"/>
          </a:p>
          <a:p>
            <a:r>
              <a:rPr lang="en-US" sz="2800"/>
              <a:t>Hardy-Weinberg Equilibrium</a:t>
            </a:r>
          </a:p>
          <a:p>
            <a:endParaRPr lang="en-US" sz="2800"/>
          </a:p>
          <a:p>
            <a:pPr lvl="1">
              <a:buFontTx/>
              <a:buNone/>
            </a:pPr>
            <a:r>
              <a:rPr lang="en-US" sz="2400"/>
              <a:t>	p</a:t>
            </a:r>
            <a:r>
              <a:rPr lang="en-US" sz="2400" baseline="30000"/>
              <a:t>2</a:t>
            </a:r>
            <a:r>
              <a:rPr lang="en-US" sz="2400"/>
              <a:t> + 2pq + q</a:t>
            </a:r>
            <a:r>
              <a:rPr lang="en-US" sz="2400" baseline="30000"/>
              <a:t>2</a:t>
            </a:r>
            <a:r>
              <a:rPr lang="en-US" sz="2400"/>
              <a:t> = 1</a:t>
            </a:r>
          </a:p>
        </p:txBody>
      </p:sp>
      <p:pic>
        <p:nvPicPr>
          <p:cNvPr id="71684" name="Picture 4" descr="Punnett_Squar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62600" y="2133600"/>
            <a:ext cx="1753906" cy="1737360"/>
          </a:xfrm>
          <a:noFill/>
          <a:ln/>
        </p:spPr>
      </p:pic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Microevolution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057400"/>
            <a:ext cx="6629400" cy="4038600"/>
          </a:xfrm>
        </p:spPr>
        <p:txBody>
          <a:bodyPr/>
          <a:lstStyle/>
          <a:p>
            <a:r>
              <a:rPr lang="en-US" sz="2400"/>
              <a:t>Natural Selection</a:t>
            </a:r>
          </a:p>
          <a:p>
            <a:endParaRPr lang="en-US" sz="2400"/>
          </a:p>
          <a:p>
            <a:r>
              <a:rPr lang="en-US" sz="2400"/>
              <a:t>Genetic Drift</a:t>
            </a:r>
          </a:p>
          <a:p>
            <a:endParaRPr lang="en-US" sz="2400"/>
          </a:p>
          <a:p>
            <a:r>
              <a:rPr lang="en-US" sz="2400"/>
              <a:t>Bottleneck Effect</a:t>
            </a:r>
          </a:p>
          <a:p>
            <a:endParaRPr lang="en-US" sz="2400"/>
          </a:p>
          <a:p>
            <a:r>
              <a:rPr lang="en-US" sz="2400"/>
              <a:t>Founder Effect</a:t>
            </a:r>
          </a:p>
          <a:p>
            <a:endParaRPr lang="en-US" sz="2400"/>
          </a:p>
          <a:p>
            <a:r>
              <a:rPr lang="en-US" sz="2400"/>
              <a:t>Mutation</a:t>
            </a:r>
          </a:p>
        </p:txBody>
      </p:sp>
      <p:pic>
        <p:nvPicPr>
          <p:cNvPr id="73732" name="Picture 4" descr="science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62200"/>
            <a:ext cx="2286000" cy="3000375"/>
          </a:xfrm>
          <a:noFill/>
          <a:ln/>
        </p:spPr>
      </p:pic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Variation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Variation Within Populations</a:t>
            </a:r>
          </a:p>
          <a:p>
            <a:pPr lvl="1"/>
            <a:r>
              <a:rPr lang="en-US" sz="2000"/>
              <a:t>Polymorphism</a:t>
            </a:r>
          </a:p>
          <a:p>
            <a:pPr lvl="1"/>
            <a:r>
              <a:rPr lang="en-US" sz="2000"/>
              <a:t>Gene diversity</a:t>
            </a:r>
          </a:p>
          <a:p>
            <a:pPr lvl="1"/>
            <a:r>
              <a:rPr lang="en-US" sz="2000"/>
              <a:t>Nucleotide diversity</a:t>
            </a:r>
          </a:p>
          <a:p>
            <a:endParaRPr lang="en-US" sz="2400"/>
          </a:p>
          <a:p>
            <a:r>
              <a:rPr lang="en-US" sz="2400"/>
              <a:t>Variation Between Populations</a:t>
            </a:r>
          </a:p>
          <a:p>
            <a:pPr lvl="1"/>
            <a:r>
              <a:rPr lang="en-US" sz="2000"/>
              <a:t>Geographic variation</a:t>
            </a:r>
          </a:p>
          <a:p>
            <a:pPr lvl="1"/>
            <a:r>
              <a:rPr lang="en-US" sz="2000"/>
              <a:t>Sexual recombination</a:t>
            </a:r>
          </a:p>
        </p:txBody>
      </p:sp>
      <p:pic>
        <p:nvPicPr>
          <p:cNvPr id="74756" name="Picture 4" descr="post-pepper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76800" y="1828800"/>
            <a:ext cx="3146425" cy="4038600"/>
          </a:xfrm>
          <a:noFill/>
          <a:ln/>
        </p:spPr>
      </p:pic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Fitness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Optima</a:t>
            </a:r>
          </a:p>
          <a:p>
            <a:endParaRPr lang="en-US" sz="2800"/>
          </a:p>
          <a:p>
            <a:r>
              <a:rPr lang="en-US" sz="2800"/>
              <a:t>Relative Fitness</a:t>
            </a:r>
          </a:p>
          <a:p>
            <a:endParaRPr lang="en-US" sz="2800"/>
          </a:p>
          <a:p>
            <a:r>
              <a:rPr lang="en-US" sz="2800"/>
              <a:t>Selection</a:t>
            </a:r>
          </a:p>
          <a:p>
            <a:pPr lvl="1"/>
            <a:r>
              <a:rPr lang="en-US" sz="2400"/>
              <a:t>Directional selection</a:t>
            </a:r>
          </a:p>
          <a:p>
            <a:pPr lvl="1"/>
            <a:r>
              <a:rPr lang="en-US" sz="2400"/>
              <a:t>Diversifying selection</a:t>
            </a:r>
          </a:p>
          <a:p>
            <a:pPr lvl="1"/>
            <a:r>
              <a:rPr lang="en-US" sz="2400"/>
              <a:t>Stabilizing selection</a:t>
            </a:r>
          </a:p>
        </p:txBody>
      </p:sp>
      <p:pic>
        <p:nvPicPr>
          <p:cNvPr id="75780" name="Picture 4" descr="smoking_dinosaurdoo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71897" y="2057400"/>
            <a:ext cx="2867406" cy="4038600"/>
          </a:xfrm>
          <a:noFill/>
          <a:ln/>
        </p:spPr>
      </p:pic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5257800" y="5562600"/>
            <a:ext cx="2895600" cy="533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Level of Selection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Gene selection</a:t>
            </a:r>
          </a:p>
          <a:p>
            <a:endParaRPr lang="en-US" sz="2800"/>
          </a:p>
          <a:p>
            <a:r>
              <a:rPr lang="en-US" sz="2800"/>
              <a:t>Species selection</a:t>
            </a:r>
          </a:p>
          <a:p>
            <a:endParaRPr lang="en-US" sz="2800"/>
          </a:p>
          <a:p>
            <a:r>
              <a:rPr lang="en-US" sz="2800"/>
              <a:t>Population selection</a:t>
            </a:r>
          </a:p>
        </p:txBody>
      </p:sp>
      <p:pic>
        <p:nvPicPr>
          <p:cNvPr id="76804" name="Picture 4" descr="dawkbook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73721" y="2057400"/>
            <a:ext cx="2663757" cy="4038600"/>
          </a:xfrm>
          <a:noFill/>
          <a:ln/>
        </p:spPr>
      </p:pic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Sexual Selection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057400"/>
            <a:ext cx="6096000" cy="4038600"/>
          </a:xfrm>
        </p:spPr>
        <p:txBody>
          <a:bodyPr/>
          <a:lstStyle/>
          <a:p>
            <a:r>
              <a:rPr lang="en-US" sz="2800"/>
              <a:t>Sexual dimorphism</a:t>
            </a:r>
          </a:p>
          <a:p>
            <a:endParaRPr lang="en-US" sz="2800"/>
          </a:p>
          <a:p>
            <a:r>
              <a:rPr lang="en-US" sz="2800"/>
              <a:t>Mate Choice</a:t>
            </a:r>
          </a:p>
          <a:p>
            <a:endParaRPr lang="en-US" sz="2800"/>
          </a:p>
          <a:p>
            <a:r>
              <a:rPr lang="en-US" sz="2800"/>
              <a:t>Competition</a:t>
            </a:r>
          </a:p>
          <a:p>
            <a:endParaRPr lang="en-US" sz="2800"/>
          </a:p>
          <a:p>
            <a:r>
              <a:rPr lang="en-US" sz="2800"/>
              <a:t>The Ant and the Peacock</a:t>
            </a:r>
          </a:p>
        </p:txBody>
      </p:sp>
      <p:pic>
        <p:nvPicPr>
          <p:cNvPr id="77828" name="Picture 4" descr="052145765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62600" y="2933700"/>
            <a:ext cx="2286000" cy="2286000"/>
          </a:xfrm>
          <a:noFill/>
          <a:ln/>
        </p:spPr>
      </p:pic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Perfection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057400"/>
            <a:ext cx="6477000" cy="4038600"/>
          </a:xfrm>
        </p:spPr>
        <p:txBody>
          <a:bodyPr/>
          <a:lstStyle/>
          <a:p>
            <a:r>
              <a:rPr lang="en-US" sz="2400"/>
              <a:t>Evolution is limited by history</a:t>
            </a:r>
          </a:p>
          <a:p>
            <a:endParaRPr lang="en-US" sz="2400"/>
          </a:p>
          <a:p>
            <a:r>
              <a:rPr lang="en-US" sz="2400"/>
              <a:t>Adaptations is limited by survivability</a:t>
            </a:r>
          </a:p>
          <a:p>
            <a:endParaRPr lang="en-US" sz="2400"/>
          </a:p>
          <a:p>
            <a:r>
              <a:rPr lang="en-US" sz="2400"/>
              <a:t>There are no future causes</a:t>
            </a:r>
          </a:p>
          <a:p>
            <a:endParaRPr lang="en-US" sz="2400"/>
          </a:p>
          <a:p>
            <a:r>
              <a:rPr lang="en-US" sz="2400"/>
              <a:t>Chance happens</a:t>
            </a:r>
          </a:p>
          <a:p>
            <a:endParaRPr lang="en-US" sz="2400"/>
          </a:p>
          <a:p>
            <a:r>
              <a:rPr lang="en-US" sz="2400"/>
              <a:t>Not all change is good</a:t>
            </a:r>
          </a:p>
        </p:txBody>
      </p:sp>
      <p:pic>
        <p:nvPicPr>
          <p:cNvPr id="78852" name="Picture 4" descr="ffb6d250fca09d38be4830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096000" y="2819400"/>
            <a:ext cx="2286000" cy="2286000"/>
          </a:xfrm>
          <a:noFill/>
          <a:ln/>
        </p:spPr>
      </p:pic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Macroevolution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209800"/>
            <a:ext cx="41148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Biological Species Concept</a:t>
            </a:r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 sz="2000"/>
              <a:t>Ecological Species Concept</a:t>
            </a:r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 sz="2000"/>
              <a:t>Pluralistic Species Concept</a:t>
            </a:r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 sz="2000"/>
              <a:t>Morphological Species Concept</a:t>
            </a:r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 sz="2000"/>
              <a:t>Genealogical Species Concept</a:t>
            </a:r>
          </a:p>
        </p:txBody>
      </p:sp>
      <p:pic>
        <p:nvPicPr>
          <p:cNvPr id="79876" name="Picture 4" descr="vert_tre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419600" y="2057400"/>
            <a:ext cx="3552825" cy="3552825"/>
          </a:xfrm>
          <a:noFill/>
          <a:ln/>
        </p:spPr>
      </p:pic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Prezygotic Isolation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Habitat isolation</a:t>
            </a:r>
          </a:p>
          <a:p>
            <a:endParaRPr lang="en-US" sz="2400"/>
          </a:p>
          <a:p>
            <a:r>
              <a:rPr lang="en-US" sz="2400"/>
              <a:t>Behavioral isolation</a:t>
            </a:r>
          </a:p>
          <a:p>
            <a:endParaRPr lang="en-US" sz="2400"/>
          </a:p>
          <a:p>
            <a:r>
              <a:rPr lang="en-US" sz="2400"/>
              <a:t>Temporal isolation</a:t>
            </a:r>
          </a:p>
          <a:p>
            <a:endParaRPr lang="en-US" sz="2400"/>
          </a:p>
          <a:p>
            <a:r>
              <a:rPr lang="en-US" sz="2400"/>
              <a:t>Mechanical isolation</a:t>
            </a:r>
          </a:p>
          <a:p>
            <a:endParaRPr lang="en-US" sz="2400"/>
          </a:p>
          <a:p>
            <a:r>
              <a:rPr lang="en-US" sz="2400"/>
              <a:t>Gametic isolation</a:t>
            </a:r>
          </a:p>
        </p:txBody>
      </p:sp>
      <p:pic>
        <p:nvPicPr>
          <p:cNvPr id="80900" name="Picture 4" descr="figure2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733800" y="2362200"/>
            <a:ext cx="4114800" cy="3195638"/>
          </a:xfrm>
          <a:noFill/>
          <a:ln/>
        </p:spPr>
      </p:pic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38200"/>
            <a:ext cx="8382000" cy="762000"/>
          </a:xfrm>
        </p:spPr>
        <p:txBody>
          <a:bodyPr/>
          <a:lstStyle/>
          <a:p>
            <a:r>
              <a:rPr lang="en-US" dirty="0"/>
              <a:t>Speciation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dirty="0" err="1"/>
              <a:t>Allopatric</a:t>
            </a:r>
            <a:r>
              <a:rPr lang="en-US" sz="2800" dirty="0"/>
              <a:t> </a:t>
            </a:r>
            <a:r>
              <a:rPr lang="en-US" sz="2800" dirty="0" smtClean="0"/>
              <a:t>Speciation</a:t>
            </a:r>
          </a:p>
          <a:p>
            <a:pPr lvl="1"/>
            <a:endParaRPr lang="en-US" sz="2500" dirty="0" smtClean="0"/>
          </a:p>
          <a:p>
            <a:pPr lvl="1"/>
            <a:r>
              <a:rPr lang="en-US" sz="2500" dirty="0" err="1" smtClean="0"/>
              <a:t>Anagenesis</a:t>
            </a:r>
            <a:endParaRPr lang="en-US" sz="2400" dirty="0"/>
          </a:p>
          <a:p>
            <a:pPr lvl="1">
              <a:buFontTx/>
              <a:buNone/>
            </a:pPr>
            <a:endParaRPr lang="en-US" sz="2400" dirty="0"/>
          </a:p>
          <a:p>
            <a:r>
              <a:rPr lang="en-US" sz="2800" dirty="0" err="1"/>
              <a:t>Sympatic</a:t>
            </a:r>
            <a:r>
              <a:rPr lang="en-US" sz="2800" dirty="0"/>
              <a:t> </a:t>
            </a:r>
            <a:r>
              <a:rPr lang="en-US" sz="2800" dirty="0" smtClean="0"/>
              <a:t>Speciation</a:t>
            </a:r>
          </a:p>
          <a:p>
            <a:endParaRPr lang="en-US" sz="2800" dirty="0" smtClean="0"/>
          </a:p>
          <a:p>
            <a:pPr lvl="1"/>
            <a:r>
              <a:rPr lang="en-US" sz="2500" dirty="0" err="1" smtClean="0"/>
              <a:t>Cladogenesis</a:t>
            </a:r>
            <a:endParaRPr lang="en-US" sz="2500" dirty="0"/>
          </a:p>
        </p:txBody>
      </p:sp>
      <p:pic>
        <p:nvPicPr>
          <p:cNvPr id="86020" name="Picture 4" descr="appleflie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495800" y="990600"/>
            <a:ext cx="2057400" cy="1199360"/>
          </a:xfrm>
          <a:noFill/>
          <a:ln/>
        </p:spPr>
      </p:pic>
      <p:pic>
        <p:nvPicPr>
          <p:cNvPr id="86022" name="Picture 6" descr="figure2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114800" y="2971800"/>
            <a:ext cx="1981200" cy="3352800"/>
          </a:xfrm>
          <a:noFill/>
          <a:ln/>
        </p:spPr>
      </p:pic>
      <p:pic>
        <p:nvPicPr>
          <p:cNvPr id="6" name="Picture 6" descr="An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781800" y="685800"/>
            <a:ext cx="914400" cy="1943100"/>
          </a:xfrm>
          <a:prstGeom prst="rect">
            <a:avLst/>
          </a:prstGeom>
          <a:noFill/>
          <a:ln/>
        </p:spPr>
      </p:pic>
      <p:pic>
        <p:nvPicPr>
          <p:cNvPr id="7" name="Picture 4" descr="24x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248400" y="3505200"/>
            <a:ext cx="1719263" cy="1943100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Caminalcules</a:t>
            </a:r>
            <a:endParaRPr lang="en-US" dirty="0"/>
          </a:p>
        </p:txBody>
      </p:sp>
      <p:pic>
        <p:nvPicPr>
          <p:cNvPr id="4" name="Content Placeholder 3" descr="Slide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 of Speciation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Ring Species</a:t>
            </a:r>
          </a:p>
          <a:p>
            <a:endParaRPr lang="en-US" sz="2800"/>
          </a:p>
          <a:p>
            <a:r>
              <a:rPr lang="en-US" sz="2800"/>
              <a:t>Adaptive Radiation on Island Chains</a:t>
            </a:r>
          </a:p>
          <a:p>
            <a:endParaRPr lang="en-US" sz="2800"/>
          </a:p>
          <a:p>
            <a:endParaRPr lang="en-US" sz="2800"/>
          </a:p>
        </p:txBody>
      </p:sp>
      <p:pic>
        <p:nvPicPr>
          <p:cNvPr id="89092" name="Picture 4" descr="l_052_05_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24400" y="2057400"/>
            <a:ext cx="3238957" cy="4038600"/>
          </a:xfrm>
          <a:noFill/>
          <a:ln/>
        </p:spPr>
      </p:pic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Rates of Speciation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057400"/>
            <a:ext cx="6629400" cy="4038600"/>
          </a:xfrm>
        </p:spPr>
        <p:txBody>
          <a:bodyPr/>
          <a:lstStyle/>
          <a:p>
            <a:r>
              <a:rPr lang="en-US" sz="2800"/>
              <a:t>Gradualism</a:t>
            </a:r>
          </a:p>
          <a:p>
            <a:endParaRPr lang="en-US" sz="2800"/>
          </a:p>
          <a:p>
            <a:r>
              <a:rPr lang="en-US" sz="2800"/>
              <a:t>Catastrophism</a:t>
            </a:r>
          </a:p>
          <a:p>
            <a:endParaRPr lang="en-US" sz="2800"/>
          </a:p>
          <a:p>
            <a:r>
              <a:rPr lang="en-US" sz="2800"/>
              <a:t>Punctuated Equilibrium</a:t>
            </a:r>
          </a:p>
        </p:txBody>
      </p:sp>
      <p:pic>
        <p:nvPicPr>
          <p:cNvPr id="90116" name="Picture 4" descr="graph_of_punctuated_equilibrium_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95800" y="2362200"/>
            <a:ext cx="3139998" cy="2362200"/>
          </a:xfrm>
          <a:noFill/>
          <a:ln/>
        </p:spPr>
      </p:pic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Humans</a:t>
            </a:r>
          </a:p>
        </p:txBody>
      </p:sp>
      <p:pic>
        <p:nvPicPr>
          <p:cNvPr id="123907" name="Picture 3" descr="htre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1651743"/>
            <a:ext cx="3521075" cy="4422876"/>
          </a:xfrm>
          <a:noFill/>
          <a:ln/>
        </p:spPr>
      </p:pic>
      <p:pic>
        <p:nvPicPr>
          <p:cNvPr id="123908" name="Picture 4" descr="out_of_Africa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178300" y="2824035"/>
            <a:ext cx="3521075" cy="2078293"/>
          </a:xfrm>
          <a:noFill/>
          <a:ln/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 Be Human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057400"/>
            <a:ext cx="7467600" cy="4038600"/>
          </a:xfrm>
        </p:spPr>
        <p:txBody>
          <a:bodyPr/>
          <a:lstStyle/>
          <a:p>
            <a:r>
              <a:rPr lang="en-US" sz="2400"/>
              <a:t>Brain Size</a:t>
            </a:r>
          </a:p>
          <a:p>
            <a:endParaRPr lang="en-US" sz="2400"/>
          </a:p>
          <a:p>
            <a:r>
              <a:rPr lang="en-US" sz="2400"/>
              <a:t>Jaw Shape</a:t>
            </a:r>
          </a:p>
          <a:p>
            <a:endParaRPr lang="en-US" sz="2400"/>
          </a:p>
          <a:p>
            <a:r>
              <a:rPr lang="en-US" sz="2400"/>
              <a:t>Bipedal Posture</a:t>
            </a:r>
          </a:p>
          <a:p>
            <a:endParaRPr lang="en-US" sz="2400"/>
          </a:p>
          <a:p>
            <a:r>
              <a:rPr lang="en-US" sz="2400"/>
              <a:t>Reduced Dimorphism</a:t>
            </a:r>
          </a:p>
          <a:p>
            <a:endParaRPr lang="en-US" sz="2400"/>
          </a:p>
          <a:p>
            <a:r>
              <a:rPr lang="en-US" sz="2400"/>
              <a:t>Social Structure</a:t>
            </a:r>
          </a:p>
        </p:txBody>
      </p:sp>
      <p:pic>
        <p:nvPicPr>
          <p:cNvPr id="124932" name="Picture 4" descr="1523_f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29200" y="1371600"/>
            <a:ext cx="2438400" cy="1831975"/>
          </a:xfrm>
          <a:noFill/>
          <a:ln/>
        </p:spPr>
      </p:pic>
      <p:pic>
        <p:nvPicPr>
          <p:cNvPr id="124933" name="Picture 5" descr="LarsonTool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200400"/>
            <a:ext cx="272573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Concepts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/>
              <a:t>Life has evolved.</a:t>
            </a:r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/>
              <a:t>Adaptations occur through natural </a:t>
            </a:r>
            <a:endParaRPr lang="en-US" sz="1800" dirty="0" smtClean="0"/>
          </a:p>
          <a:p>
            <a:pPr>
              <a:lnSpc>
                <a:spcPct val="80000"/>
              </a:lnSpc>
              <a:buNone/>
            </a:pPr>
            <a:r>
              <a:rPr lang="en-US" sz="1800" dirty="0" smtClean="0"/>
              <a:t>	selection</a:t>
            </a:r>
            <a:r>
              <a:rPr lang="en-US" sz="1800" dirty="0"/>
              <a:t>.</a:t>
            </a:r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/>
              <a:t>Variation of traits allows for adaptation.</a:t>
            </a:r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/>
              <a:t>Variation is maintained through sexual reproduction, genetic drift, mutation and other factors.</a:t>
            </a:r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/>
              <a:t>New species can arise as changes in traits due to adaptations accumulate.</a:t>
            </a:r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/>
              <a:t>The tree of life shows the history of evolution.</a:t>
            </a:r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/>
              <a:t>The theory of evolution is the unifying theory of biology.</a:t>
            </a:r>
          </a:p>
          <a:p>
            <a:pPr>
              <a:lnSpc>
                <a:spcPct val="80000"/>
              </a:lnSpc>
            </a:pPr>
            <a:endParaRPr lang="en-US" sz="1800" dirty="0"/>
          </a:p>
        </p:txBody>
      </p:sp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3810000" y="6248400"/>
            <a:ext cx="42449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400" i="1" dirty="0"/>
              <a:t>“Nothing in biology makes sense without Evolution.”</a:t>
            </a:r>
          </a:p>
          <a:p>
            <a:pPr algn="r"/>
            <a:r>
              <a:rPr lang="en-US" sz="1400" dirty="0"/>
              <a:t>Theodosius </a:t>
            </a:r>
            <a:r>
              <a:rPr lang="en-US" sz="1400" dirty="0" err="1"/>
              <a:t>Dobszhansky</a:t>
            </a:r>
            <a:endParaRPr lang="en-US" sz="1400" dirty="0"/>
          </a:p>
        </p:txBody>
      </p:sp>
      <p:pic>
        <p:nvPicPr>
          <p:cNvPr id="128005" name="Picture 5" descr="li29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81000"/>
            <a:ext cx="3914549" cy="2667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Questions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057400"/>
            <a:ext cx="5334000" cy="4038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/>
              <a:t>What is the history of life on earth?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How has life evolved?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What is the theory of Evolution?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What are the facts?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How does this relate to earth’s history?</a:t>
            </a:r>
          </a:p>
        </p:txBody>
      </p:sp>
      <p:pic>
        <p:nvPicPr>
          <p:cNvPr id="126981" name="Picture 5" descr="nathist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371600"/>
            <a:ext cx="320516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Historical Perspective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Plato</a:t>
            </a:r>
          </a:p>
          <a:p>
            <a:pPr lvl="1"/>
            <a:r>
              <a:rPr lang="en-US" sz="2400"/>
              <a:t>Plato’s Ideal</a:t>
            </a:r>
          </a:p>
          <a:p>
            <a:endParaRPr lang="en-US" sz="2800"/>
          </a:p>
          <a:p>
            <a:r>
              <a:rPr lang="en-US" sz="2800"/>
              <a:t>Aristotle</a:t>
            </a:r>
          </a:p>
          <a:p>
            <a:pPr lvl="1"/>
            <a:r>
              <a:rPr lang="en-US" sz="2400"/>
              <a:t>Scala naturae</a:t>
            </a:r>
          </a:p>
          <a:p>
            <a:pPr lvl="1"/>
            <a:r>
              <a:rPr lang="en-US" sz="2400"/>
              <a:t>Future Causes</a:t>
            </a:r>
          </a:p>
          <a:p>
            <a:pPr lvl="1"/>
            <a:endParaRPr lang="en-US" sz="2400"/>
          </a:p>
          <a:p>
            <a:r>
              <a:rPr lang="en-US" sz="2800"/>
              <a:t>The Chain of Being</a:t>
            </a:r>
          </a:p>
        </p:txBody>
      </p:sp>
      <p:pic>
        <p:nvPicPr>
          <p:cNvPr id="65540" name="Picture 4" descr="aristotl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943600" y="4191000"/>
            <a:ext cx="1479550" cy="1943100"/>
          </a:xfrm>
          <a:noFill/>
          <a:ln/>
        </p:spPr>
      </p:pic>
      <p:pic>
        <p:nvPicPr>
          <p:cNvPr id="65542" name="Picture 6" descr="plato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6019800" y="1828800"/>
            <a:ext cx="1389063" cy="2057400"/>
          </a:xfrm>
          <a:noFill/>
          <a:ln/>
        </p:spPr>
      </p:pic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Long Road to Recovery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400"/>
              <a:t>Linnaeus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taxonomy</a:t>
            </a:r>
          </a:p>
          <a:p>
            <a:pPr>
              <a:lnSpc>
                <a:spcPct val="80000"/>
              </a:lnSpc>
            </a:pPr>
            <a:r>
              <a:rPr lang="en-US" sz="2400"/>
              <a:t>Hutton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gradualism</a:t>
            </a:r>
          </a:p>
          <a:p>
            <a:pPr>
              <a:lnSpc>
                <a:spcPct val="80000"/>
              </a:lnSpc>
            </a:pPr>
            <a:r>
              <a:rPr lang="en-US" sz="2400"/>
              <a:t>Lamarck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evolution</a:t>
            </a:r>
          </a:p>
          <a:p>
            <a:pPr>
              <a:lnSpc>
                <a:spcPct val="80000"/>
              </a:lnSpc>
            </a:pPr>
            <a:r>
              <a:rPr lang="en-US" sz="2400"/>
              <a:t>Malthus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populations</a:t>
            </a:r>
          </a:p>
          <a:p>
            <a:pPr>
              <a:lnSpc>
                <a:spcPct val="80000"/>
              </a:lnSpc>
            </a:pPr>
            <a:r>
              <a:rPr lang="en-US" sz="2400"/>
              <a:t>Cuvier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extinction</a:t>
            </a:r>
          </a:p>
          <a:p>
            <a:pPr>
              <a:lnSpc>
                <a:spcPct val="80000"/>
              </a:lnSpc>
            </a:pPr>
            <a:r>
              <a:rPr lang="en-US" sz="2400"/>
              <a:t>Lyell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uniformitarianism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/>
          </a:p>
        </p:txBody>
      </p:sp>
      <p:pic>
        <p:nvPicPr>
          <p:cNvPr id="66564" name="Picture 4" descr="linnaeu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0" y="1905000"/>
            <a:ext cx="941388" cy="990600"/>
          </a:xfrm>
          <a:noFill/>
          <a:ln/>
        </p:spPr>
      </p:pic>
      <p:pic>
        <p:nvPicPr>
          <p:cNvPr id="66566" name="Picture 6" descr="hutton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4191000" y="2514600"/>
            <a:ext cx="781050" cy="1143000"/>
          </a:xfrm>
          <a:noFill/>
          <a:ln/>
        </p:spPr>
      </p:pic>
      <p:pic>
        <p:nvPicPr>
          <p:cNvPr id="66568" name="Picture 8" descr="lamarc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2971800"/>
            <a:ext cx="885825" cy="1219200"/>
          </a:xfrm>
          <a:prstGeom prst="rect">
            <a:avLst/>
          </a:prstGeom>
          <a:noFill/>
        </p:spPr>
      </p:pic>
      <p:pic>
        <p:nvPicPr>
          <p:cNvPr id="66569" name="Picture 9" descr="malthu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3733800"/>
            <a:ext cx="915988" cy="1295400"/>
          </a:xfrm>
          <a:prstGeom prst="rect">
            <a:avLst/>
          </a:prstGeom>
          <a:noFill/>
        </p:spPr>
      </p:pic>
      <p:pic>
        <p:nvPicPr>
          <p:cNvPr id="66570" name="Picture 10" descr="cuvi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29200" y="4572000"/>
            <a:ext cx="969963" cy="1066800"/>
          </a:xfrm>
          <a:prstGeom prst="rect">
            <a:avLst/>
          </a:prstGeom>
          <a:noFill/>
        </p:spPr>
      </p:pic>
      <p:pic>
        <p:nvPicPr>
          <p:cNvPr id="66571" name="Picture 11" descr="lyell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86200" y="5029200"/>
            <a:ext cx="954088" cy="123825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Darwin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en-US" sz="2800"/>
              <a:t>Voyage of the Beagle</a:t>
            </a:r>
          </a:p>
          <a:p>
            <a:endParaRPr lang="en-US" sz="2800"/>
          </a:p>
          <a:p>
            <a:r>
              <a:rPr lang="en-US" sz="2800"/>
              <a:t>Origin of Species</a:t>
            </a:r>
          </a:p>
          <a:p>
            <a:endParaRPr lang="en-US" sz="2800"/>
          </a:p>
          <a:p>
            <a:r>
              <a:rPr lang="en-US" sz="2800"/>
              <a:t>Wallace</a:t>
            </a:r>
          </a:p>
          <a:p>
            <a:pPr lvl="1"/>
            <a:r>
              <a:rPr lang="en-US" sz="2400"/>
              <a:t>Natural Selection</a:t>
            </a:r>
          </a:p>
          <a:p>
            <a:pPr lvl="1"/>
            <a:endParaRPr lang="en-US" sz="2400"/>
          </a:p>
          <a:p>
            <a:r>
              <a:rPr lang="en-US" sz="2800"/>
              <a:t>Mendel</a:t>
            </a:r>
          </a:p>
        </p:txBody>
      </p:sp>
      <p:pic>
        <p:nvPicPr>
          <p:cNvPr id="67588" name="Picture 4" descr="darwin_bear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76900" y="2719387"/>
            <a:ext cx="2057400" cy="2714625"/>
          </a:xfrm>
          <a:noFill/>
          <a:ln/>
        </p:spPr>
      </p:pic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Natural Selection and Adaptation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1800"/>
              <a:t>Species Fecundity</a:t>
            </a:r>
          </a:p>
          <a:p>
            <a:pPr>
              <a:lnSpc>
                <a:spcPct val="80000"/>
              </a:lnSpc>
            </a:pPr>
            <a:endParaRPr lang="en-US" sz="1800"/>
          </a:p>
          <a:p>
            <a:pPr>
              <a:lnSpc>
                <a:spcPct val="80000"/>
              </a:lnSpc>
            </a:pPr>
            <a:r>
              <a:rPr lang="en-US" sz="1800"/>
              <a:t>Stable Populations</a:t>
            </a:r>
          </a:p>
          <a:p>
            <a:pPr>
              <a:lnSpc>
                <a:spcPct val="80000"/>
              </a:lnSpc>
            </a:pPr>
            <a:endParaRPr lang="en-US" sz="1800"/>
          </a:p>
          <a:p>
            <a:pPr>
              <a:lnSpc>
                <a:spcPct val="80000"/>
              </a:lnSpc>
            </a:pPr>
            <a:r>
              <a:rPr lang="en-US" sz="1800"/>
              <a:t>Environmental Resources are Limited</a:t>
            </a:r>
          </a:p>
          <a:p>
            <a:pPr>
              <a:lnSpc>
                <a:spcPct val="80000"/>
              </a:lnSpc>
            </a:pPr>
            <a:endParaRPr lang="en-US" sz="1800"/>
          </a:p>
          <a:p>
            <a:pPr>
              <a:lnSpc>
                <a:spcPct val="80000"/>
              </a:lnSpc>
            </a:pPr>
            <a:r>
              <a:rPr lang="en-US" sz="1800"/>
              <a:t>Struggle for Survival</a:t>
            </a:r>
          </a:p>
          <a:p>
            <a:pPr>
              <a:lnSpc>
                <a:spcPct val="80000"/>
              </a:lnSpc>
            </a:pPr>
            <a:endParaRPr lang="en-US" sz="1800"/>
          </a:p>
          <a:p>
            <a:pPr>
              <a:lnSpc>
                <a:spcPct val="80000"/>
              </a:lnSpc>
            </a:pPr>
            <a:r>
              <a:rPr lang="en-US" sz="1800"/>
              <a:t>Variation within Populations</a:t>
            </a:r>
          </a:p>
          <a:p>
            <a:pPr>
              <a:lnSpc>
                <a:spcPct val="80000"/>
              </a:lnSpc>
            </a:pPr>
            <a:endParaRPr lang="en-US" sz="1800"/>
          </a:p>
          <a:p>
            <a:pPr>
              <a:lnSpc>
                <a:spcPct val="80000"/>
              </a:lnSpc>
            </a:pPr>
            <a:r>
              <a:rPr lang="en-US" sz="1800"/>
              <a:t>Differential Survivability</a:t>
            </a:r>
          </a:p>
          <a:p>
            <a:pPr>
              <a:lnSpc>
                <a:spcPct val="80000"/>
              </a:lnSpc>
            </a:pPr>
            <a:endParaRPr lang="en-US" sz="1800"/>
          </a:p>
          <a:p>
            <a:pPr>
              <a:lnSpc>
                <a:spcPct val="80000"/>
              </a:lnSpc>
            </a:pPr>
            <a:r>
              <a:rPr lang="en-US" sz="1800"/>
              <a:t>Successful Traits Accumulate</a:t>
            </a:r>
          </a:p>
          <a:p>
            <a:pPr>
              <a:lnSpc>
                <a:spcPct val="80000"/>
              </a:lnSpc>
            </a:pPr>
            <a:endParaRPr lang="en-US" sz="1800"/>
          </a:p>
        </p:txBody>
      </p:sp>
      <p:pic>
        <p:nvPicPr>
          <p:cNvPr id="68615" name="Picture 7" descr="farside%20wolv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303838" y="2209800"/>
            <a:ext cx="2779712" cy="3702050"/>
          </a:xfrm>
          <a:noFill/>
          <a:ln/>
        </p:spPr>
      </p:pic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Patterns of Evolution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Homology</a:t>
            </a:r>
          </a:p>
          <a:p>
            <a:endParaRPr lang="en-US" sz="2800"/>
          </a:p>
          <a:p>
            <a:r>
              <a:rPr lang="en-US" sz="2800"/>
              <a:t>Vestigial Traits</a:t>
            </a:r>
          </a:p>
          <a:p>
            <a:endParaRPr lang="en-US" sz="2800"/>
          </a:p>
          <a:p>
            <a:r>
              <a:rPr lang="en-US" sz="2800"/>
              <a:t>Biogeography</a:t>
            </a:r>
          </a:p>
          <a:p>
            <a:endParaRPr lang="en-US" sz="2800"/>
          </a:p>
          <a:p>
            <a:r>
              <a:rPr lang="en-US" sz="2800"/>
              <a:t>The Fossil Record</a:t>
            </a:r>
          </a:p>
        </p:txBody>
      </p:sp>
      <p:pic>
        <p:nvPicPr>
          <p:cNvPr id="69636" name="Picture 4" descr="homology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419600" y="2514600"/>
            <a:ext cx="4114800" cy="2163763"/>
          </a:xfrm>
          <a:noFill/>
          <a:ln/>
        </p:spPr>
      </p:pic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Modern Synthesis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057400"/>
            <a:ext cx="6477000" cy="4038600"/>
          </a:xfrm>
        </p:spPr>
        <p:txBody>
          <a:bodyPr/>
          <a:lstStyle/>
          <a:p>
            <a:r>
              <a:rPr lang="en-US" sz="2800"/>
              <a:t>Theodosius Dobzhansky</a:t>
            </a:r>
          </a:p>
          <a:p>
            <a:endParaRPr lang="en-US" sz="2800"/>
          </a:p>
          <a:p>
            <a:r>
              <a:rPr lang="en-US" sz="2800"/>
              <a:t>Sewell Wright</a:t>
            </a:r>
          </a:p>
          <a:p>
            <a:endParaRPr lang="en-US" sz="2800"/>
          </a:p>
          <a:p>
            <a:r>
              <a:rPr lang="en-US" sz="2800"/>
              <a:t>Watson and Crick</a:t>
            </a:r>
          </a:p>
          <a:p>
            <a:endParaRPr lang="en-US" sz="2800"/>
          </a:p>
          <a:p>
            <a:r>
              <a:rPr lang="en-US" sz="2800"/>
              <a:t>Ernst Mayr</a:t>
            </a:r>
          </a:p>
        </p:txBody>
      </p:sp>
      <p:pic>
        <p:nvPicPr>
          <p:cNvPr id="70660" name="Picture 4" descr="dobzhansky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29200" y="1981200"/>
            <a:ext cx="1752600" cy="1557338"/>
          </a:xfrm>
          <a:noFill/>
          <a:ln/>
        </p:spPr>
      </p:pic>
      <p:pic>
        <p:nvPicPr>
          <p:cNvPr id="70662" name="Picture 6" descr="main_watson_crick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6019800" y="3352800"/>
            <a:ext cx="2312988" cy="1538288"/>
          </a:xfrm>
          <a:noFill/>
          <a:ln/>
        </p:spPr>
      </p:pic>
      <p:pic>
        <p:nvPicPr>
          <p:cNvPr id="70664" name="Picture 8" descr="may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343400"/>
            <a:ext cx="1677988" cy="19812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</TotalTime>
  <Words>328</Words>
  <Application>Microsoft Office PowerPoint</Application>
  <PresentationFormat>On-screen Show (4:3)</PresentationFormat>
  <Paragraphs>223</Paragraphs>
  <Slides>24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Opulent</vt:lpstr>
      <vt:lpstr>Slide 1</vt:lpstr>
      <vt:lpstr>Caminalcules</vt:lpstr>
      <vt:lpstr>Key Questions</vt:lpstr>
      <vt:lpstr>Historical Perspective</vt:lpstr>
      <vt:lpstr>The Long Road to Recovery</vt:lpstr>
      <vt:lpstr>Darwin</vt:lpstr>
      <vt:lpstr>Natural Selection and Adaptation</vt:lpstr>
      <vt:lpstr>Patterns of Evolution</vt:lpstr>
      <vt:lpstr>Modern Synthesis</vt:lpstr>
      <vt:lpstr>Population Genetics</vt:lpstr>
      <vt:lpstr>Microevolution</vt:lpstr>
      <vt:lpstr>Variation</vt:lpstr>
      <vt:lpstr>Fitness</vt:lpstr>
      <vt:lpstr>Level of Selection</vt:lpstr>
      <vt:lpstr>Sexual Selection</vt:lpstr>
      <vt:lpstr>Perfection</vt:lpstr>
      <vt:lpstr>Macroevolution</vt:lpstr>
      <vt:lpstr>Prezygotic Isolation</vt:lpstr>
      <vt:lpstr>Speciation</vt:lpstr>
      <vt:lpstr>Examples of Speciation</vt:lpstr>
      <vt:lpstr>Rates of Speciation</vt:lpstr>
      <vt:lpstr>Humans</vt:lpstr>
      <vt:lpstr>To Be Human</vt:lpstr>
      <vt:lpstr>Key Concepts</vt:lpstr>
    </vt:vector>
  </TitlesOfParts>
  <Company>UHD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hogeb</dc:creator>
  <cp:lastModifiedBy>hogeb</cp:lastModifiedBy>
  <cp:revision>9</cp:revision>
  <dcterms:created xsi:type="dcterms:W3CDTF">2008-12-17T21:01:16Z</dcterms:created>
  <dcterms:modified xsi:type="dcterms:W3CDTF">2010-01-11T22:20:58Z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TC300014191033</vt:lpwstr>
  </property>
</Properties>
</file>